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69" r:id="rId4"/>
    <p:sldId id="279" r:id="rId5"/>
    <p:sldId id="280" r:id="rId6"/>
    <p:sldId id="281" r:id="rId7"/>
    <p:sldId id="283" r:id="rId8"/>
    <p:sldId id="271" r:id="rId9"/>
    <p:sldId id="284" r:id="rId10"/>
    <p:sldId id="285" r:id="rId11"/>
    <p:sldId id="287" r:id="rId12"/>
    <p:sldId id="288" r:id="rId13"/>
    <p:sldId id="272" r:id="rId14"/>
    <p:sldId id="289" r:id="rId15"/>
    <p:sldId id="290" r:id="rId16"/>
    <p:sldId id="291" r:id="rId17"/>
    <p:sldId id="292" r:id="rId18"/>
    <p:sldId id="293" r:id="rId19"/>
    <p:sldId id="294" r:id="rId20"/>
    <p:sldId id="295" r:id="rId21"/>
    <p:sldId id="296" r:id="rId22"/>
    <p:sldId id="301" r:id="rId23"/>
    <p:sldId id="302" r:id="rId24"/>
    <p:sldId id="303" r:id="rId25"/>
    <p:sldId id="304" r:id="rId26"/>
    <p:sldId id="305" r:id="rId27"/>
    <p:sldId id="306" r:id="rId28"/>
    <p:sldId id="307" r:id="rId29"/>
    <p:sldId id="308" r:id="rId30"/>
    <p:sldId id="273" r:id="rId31"/>
    <p:sldId id="309" r:id="rId32"/>
    <p:sldId id="310" r:id="rId33"/>
    <p:sldId id="311" r:id="rId34"/>
    <p:sldId id="312" r:id="rId35"/>
    <p:sldId id="313" r:id="rId36"/>
    <p:sldId id="314" r:id="rId37"/>
    <p:sldId id="315" r:id="rId38"/>
    <p:sldId id="316" r:id="rId39"/>
    <p:sldId id="317" r:id="rId40"/>
    <p:sldId id="318" r:id="rId41"/>
    <p:sldId id="323" r:id="rId42"/>
    <p:sldId id="319" r:id="rId43"/>
    <p:sldId id="320" r:id="rId44"/>
    <p:sldId id="321" r:id="rId45"/>
    <p:sldId id="322" r:id="rId46"/>
    <p:sldId id="324" r:id="rId47"/>
    <p:sldId id="325" r:id="rId48"/>
    <p:sldId id="274" r:id="rId49"/>
    <p:sldId id="327" r:id="rId50"/>
    <p:sldId id="328" r:id="rId51"/>
    <p:sldId id="329" r:id="rId52"/>
    <p:sldId id="330" r:id="rId53"/>
    <p:sldId id="331" r:id="rId54"/>
    <p:sldId id="275"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8" r:id="rId71"/>
    <p:sldId id="349" r:id="rId72"/>
    <p:sldId id="351" r:id="rId73"/>
    <p:sldId id="352" r:id="rId74"/>
    <p:sldId id="353" r:id="rId75"/>
    <p:sldId id="354" r:id="rId76"/>
    <p:sldId id="276" r:id="rId77"/>
    <p:sldId id="355" r:id="rId78"/>
    <p:sldId id="356" r:id="rId79"/>
    <p:sldId id="357" r:id="rId80"/>
    <p:sldId id="358" r:id="rId81"/>
    <p:sldId id="359" r:id="rId82"/>
    <p:sldId id="361" r:id="rId83"/>
    <p:sldId id="360" r:id="rId84"/>
    <p:sldId id="362" r:id="rId85"/>
    <p:sldId id="363" r:id="rId86"/>
    <p:sldId id="365" r:id="rId87"/>
    <p:sldId id="366" r:id="rId88"/>
    <p:sldId id="367" r:id="rId89"/>
    <p:sldId id="368" r:id="rId90"/>
    <p:sldId id="278" r:id="rId91"/>
    <p:sldId id="369" r:id="rId92"/>
    <p:sldId id="370" r:id="rId93"/>
    <p:sldId id="371" r:id="rId94"/>
    <p:sldId id="372" r:id="rId95"/>
    <p:sldId id="373" r:id="rId96"/>
    <p:sldId id="374" r:id="rId97"/>
    <p:sldId id="375" r:id="rId98"/>
    <p:sldId id="376" r:id="rId99"/>
    <p:sldId id="277" r:id="rId10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7FC52B-6EAC-44C3-A3B1-AF3F566CF018}">
          <p14:sldIdLst>
            <p14:sldId id="256"/>
            <p14:sldId id="267"/>
          </p14:sldIdLst>
        </p14:section>
        <p14:section name="Managing Websites" id="{21B38AA1-03D0-47E8-A210-63D88BA819E7}">
          <p14:sldIdLst>
            <p14:sldId id="269"/>
            <p14:sldId id="279"/>
            <p14:sldId id="280"/>
            <p14:sldId id="281"/>
            <p14:sldId id="283"/>
          </p14:sldIdLst>
        </p14:section>
        <p14:section name="Content Management Systems (CMS)" id="{7C7B2839-F29E-484B-88A4-6A8676CA4251}">
          <p14:sldIdLst>
            <p14:sldId id="271"/>
            <p14:sldId id="284"/>
            <p14:sldId id="285"/>
            <p14:sldId id="287"/>
            <p14:sldId id="288"/>
          </p14:sldIdLst>
        </p14:section>
        <p14:section name="CMS Components" id="{E6C546AA-AAD4-6A47-A7A2-CC041AD8E6FD}">
          <p14:sldIdLst>
            <p14:sldId id="272"/>
            <p14:sldId id="289"/>
            <p14:sldId id="290"/>
            <p14:sldId id="291"/>
            <p14:sldId id="292"/>
            <p14:sldId id="293"/>
            <p14:sldId id="294"/>
            <p14:sldId id="295"/>
            <p14:sldId id="296"/>
            <p14:sldId id="301"/>
            <p14:sldId id="302"/>
            <p14:sldId id="303"/>
            <p14:sldId id="304"/>
            <p14:sldId id="305"/>
            <p14:sldId id="306"/>
            <p14:sldId id="307"/>
            <p14:sldId id="308"/>
          </p14:sldIdLst>
        </p14:section>
        <p14:section name="WordPress Technical Overview" id="{30B492BB-2E59-B74F-A392-EF1D6D031C62}">
          <p14:sldIdLst>
            <p14:sldId id="273"/>
            <p14:sldId id="309"/>
            <p14:sldId id="310"/>
            <p14:sldId id="311"/>
            <p14:sldId id="312"/>
            <p14:sldId id="313"/>
            <p14:sldId id="314"/>
            <p14:sldId id="315"/>
            <p14:sldId id="316"/>
            <p14:sldId id="317"/>
            <p14:sldId id="318"/>
            <p14:sldId id="323"/>
            <p14:sldId id="319"/>
            <p14:sldId id="320"/>
            <p14:sldId id="321"/>
            <p14:sldId id="322"/>
            <p14:sldId id="324"/>
            <p14:sldId id="325"/>
          </p14:sldIdLst>
        </p14:section>
        <p14:section name="Modifying Themes" id="{8CBFDFBC-D560-C54D-864C-EDDA35B9BDB7}">
          <p14:sldIdLst>
            <p14:sldId id="274"/>
            <p14:sldId id="327"/>
            <p14:sldId id="328"/>
            <p14:sldId id="329"/>
            <p14:sldId id="330"/>
            <p14:sldId id="331"/>
          </p14:sldIdLst>
        </p14:section>
        <p14:section name="Customizing WorPress Templates" id="{AAC40114-5FB6-A349-9382-4C72880B73C2}">
          <p14:sldIdLst>
            <p14:sldId id="275"/>
            <p14:sldId id="332"/>
            <p14:sldId id="333"/>
            <p14:sldId id="334"/>
            <p14:sldId id="335"/>
            <p14:sldId id="336"/>
            <p14:sldId id="337"/>
            <p14:sldId id="338"/>
            <p14:sldId id="339"/>
            <p14:sldId id="340"/>
            <p14:sldId id="341"/>
            <p14:sldId id="342"/>
            <p14:sldId id="343"/>
            <p14:sldId id="344"/>
            <p14:sldId id="345"/>
            <p14:sldId id="346"/>
            <p14:sldId id="348"/>
            <p14:sldId id="349"/>
            <p14:sldId id="351"/>
            <p14:sldId id="352"/>
            <p14:sldId id="353"/>
            <p14:sldId id="354"/>
          </p14:sldIdLst>
        </p14:section>
        <p14:section name="Creating a Custom Post Type" id="{C655E649-1122-DA42-9B85-6E23AEBD19D6}">
          <p14:sldIdLst>
            <p14:sldId id="276"/>
            <p14:sldId id="355"/>
            <p14:sldId id="356"/>
            <p14:sldId id="357"/>
            <p14:sldId id="358"/>
            <p14:sldId id="359"/>
            <p14:sldId id="361"/>
            <p14:sldId id="360"/>
            <p14:sldId id="362"/>
            <p14:sldId id="363"/>
            <p14:sldId id="365"/>
            <p14:sldId id="366"/>
            <p14:sldId id="367"/>
            <p14:sldId id="368"/>
          </p14:sldIdLst>
        </p14:section>
        <p14:section name="Writing a Plugin" id="{8EC191DA-9ECC-0B42-A132-7EAFAAE132C3}">
          <p14:sldIdLst>
            <p14:sldId id="278"/>
            <p14:sldId id="369"/>
            <p14:sldId id="370"/>
            <p14:sldId id="371"/>
            <p14:sldId id="372"/>
            <p14:sldId id="373"/>
            <p14:sldId id="374"/>
            <p14:sldId id="375"/>
            <p14:sldId id="376"/>
          </p14:sldIdLst>
        </p14:section>
        <p14:section name="What You’ve Learned" id="{D1453C29-32EE-E84B-8F2B-E90C5636CCB5}">
          <p14:sldIdLst>
            <p14:sldId id="277"/>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04" autoAdjust="0"/>
    <p:restoredTop sz="99598" autoAdjust="0"/>
  </p:normalViewPr>
  <p:slideViewPr>
    <p:cSldViewPr showGuides="1">
      <p:cViewPr varScale="1">
        <p:scale>
          <a:sx n="91" d="100"/>
          <a:sy n="91" d="100"/>
        </p:scale>
        <p:origin x="888" y="78"/>
      </p:cViewPr>
      <p:guideLst>
        <p:guide orient="horz" pos="2880"/>
        <p:guide orient="horz" pos="1440"/>
        <p:guide orient="horz"/>
        <p:guide pos="3840"/>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1"/>
                </a:solidFill>
                <a:latin typeface="+mn-lt"/>
                <a:ea typeface="+mn-ea"/>
                <a:cs typeface="+mn-cs"/>
              </a:rPr>
              <a:t>© 2015 Pearson</a:t>
            </a:r>
          </a:p>
          <a:p>
            <a:pPr algn="r"/>
            <a:r>
              <a:rPr lang="en-US" sz="1200" kern="1200" smtClean="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Content Management Systems</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18</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CMS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There are a lot</a:t>
            </a:r>
            <a:endParaRPr lang="en-US" dirty="0"/>
          </a:p>
        </p:txBody>
      </p:sp>
      <p:sp>
        <p:nvSpPr>
          <p:cNvPr id="5" name="Content Placeholder 4"/>
          <p:cNvSpPr>
            <a:spLocks noGrp="1"/>
          </p:cNvSpPr>
          <p:nvPr>
            <p:ph idx="1"/>
          </p:nvPr>
        </p:nvSpPr>
        <p:spPr/>
        <p:txBody>
          <a:bodyPr/>
          <a:lstStyle/>
          <a:p>
            <a:r>
              <a:rPr lang="en-US" dirty="0" smtClean="0"/>
              <a:t>A Wikipedia page of available </a:t>
            </a:r>
            <a:r>
              <a:rPr lang="en-US" dirty="0"/>
              <a:t>web CMSs </a:t>
            </a:r>
            <a:r>
              <a:rPr lang="en-US" dirty="0" smtClean="0"/>
              <a:t>had 109 </a:t>
            </a:r>
            <a:r>
              <a:rPr lang="en-US" dirty="0"/>
              <a:t>open-</a:t>
            </a:r>
            <a:r>
              <a:rPr lang="en-US" dirty="0" smtClean="0"/>
              <a:t>source systems </a:t>
            </a:r>
            <a:r>
              <a:rPr lang="en-US" dirty="0"/>
              <a:t>and 39 proprietary systems</a:t>
            </a:r>
            <a:r>
              <a:rPr lang="en-US" dirty="0" smtClean="0"/>
              <a:t>.</a:t>
            </a:r>
          </a:p>
          <a:p>
            <a:r>
              <a:rPr lang="en-US" dirty="0"/>
              <a:t>These systems are implemented using </a:t>
            </a:r>
            <a:r>
              <a:rPr lang="en-US" dirty="0" smtClean="0"/>
              <a:t>a wide </a:t>
            </a:r>
            <a:r>
              <a:rPr lang="en-US" dirty="0"/>
              <a:t>range of development technologies including PHP, ASP.NET, Java, Ruby</a:t>
            </a:r>
            <a:r>
              <a:rPr lang="en-US" dirty="0" smtClean="0"/>
              <a:t>, Python</a:t>
            </a:r>
            <a:r>
              <a:rPr lang="en-US" dirty="0"/>
              <a:t>, and others. </a:t>
            </a:r>
            <a:endParaRPr lang="en-US" dirty="0" smtClean="0"/>
          </a:p>
          <a:p>
            <a:r>
              <a:rPr lang="en-US" dirty="0" smtClean="0"/>
              <a:t>Some </a:t>
            </a:r>
            <a:r>
              <a:rPr lang="en-US" dirty="0"/>
              <a:t>of these systems are free, while others can cost </a:t>
            </a:r>
            <a:r>
              <a:rPr lang="en-US" dirty="0" smtClean="0"/>
              <a:t>hundreds of </a:t>
            </a:r>
            <a:r>
              <a:rPr lang="en-US" dirty="0"/>
              <a:t>thousands of dollars.</a:t>
            </a:r>
          </a:p>
        </p:txBody>
      </p:sp>
    </p:spTree>
    <p:extLst>
      <p:ext uri="{BB962C8B-B14F-4D97-AF65-F5344CB8AC3E}">
        <p14:creationId xmlns:p14="http://schemas.microsoft.com/office/powerpoint/2010/main" val="14639209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CMS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pick</a:t>
            </a:r>
            <a:endParaRPr lang="en-US" dirty="0"/>
          </a:p>
        </p:txBody>
      </p:sp>
      <p:sp>
        <p:nvSpPr>
          <p:cNvPr id="3" name="Content Placeholder 2"/>
          <p:cNvSpPr>
            <a:spLocks noGrp="1"/>
          </p:cNvSpPr>
          <p:nvPr>
            <p:ph idx="1"/>
          </p:nvPr>
        </p:nvSpPr>
        <p:spPr/>
        <p:txBody>
          <a:bodyPr>
            <a:normAutofit fontScale="92500" lnSpcReduction="10000"/>
          </a:bodyPr>
          <a:lstStyle/>
          <a:p>
            <a:r>
              <a:rPr lang="en-US" dirty="0"/>
              <a:t>When selecting a CMS there are several factors to consider including:</a:t>
            </a:r>
          </a:p>
          <a:p>
            <a:pPr marL="342900" indent="-342900">
              <a:buFont typeface="Arial"/>
              <a:buChar char="•"/>
            </a:pPr>
            <a:r>
              <a:rPr lang="en-US" b="1" dirty="0" smtClean="0"/>
              <a:t>Technical </a:t>
            </a:r>
            <a:r>
              <a:rPr lang="en-US" b="1" dirty="0"/>
              <a:t>requirements: </a:t>
            </a:r>
            <a:r>
              <a:rPr lang="en-US" dirty="0" smtClean="0"/>
              <a:t>the functionality </a:t>
            </a:r>
            <a:r>
              <a:rPr lang="en-US" dirty="0"/>
              <a:t>it offers as well as the server software </a:t>
            </a:r>
            <a:r>
              <a:rPr lang="en-US" dirty="0" smtClean="0"/>
              <a:t>and database compatibility. Your </a:t>
            </a:r>
            <a:r>
              <a:rPr lang="en-US" dirty="0"/>
              <a:t>client may have additional requirements to consider.</a:t>
            </a:r>
          </a:p>
          <a:p>
            <a:pPr marL="342900" indent="-342900">
              <a:buFont typeface="Arial"/>
              <a:buChar char="•"/>
            </a:pPr>
            <a:r>
              <a:rPr lang="en-US" b="1" dirty="0" smtClean="0"/>
              <a:t>System </a:t>
            </a:r>
            <a:r>
              <a:rPr lang="en-US" b="1" dirty="0"/>
              <a:t>support</a:t>
            </a:r>
            <a:r>
              <a:rPr lang="en-US" b="1" dirty="0" smtClean="0"/>
              <a:t>:</a:t>
            </a:r>
            <a:r>
              <a:rPr lang="en-US" dirty="0" smtClean="0"/>
              <a:t>. </a:t>
            </a:r>
            <a:r>
              <a:rPr lang="en-US" dirty="0"/>
              <a:t>Since you are going to rely on the CMS to </a:t>
            </a:r>
            <a:r>
              <a:rPr lang="en-US" dirty="0" smtClean="0"/>
              <a:t>patch bugs </a:t>
            </a:r>
            <a:r>
              <a:rPr lang="en-US" dirty="0"/>
              <a:t>and add new features, it’s important that the CMS community be </a:t>
            </a:r>
            <a:r>
              <a:rPr lang="en-US" dirty="0" smtClean="0"/>
              <a:t>active in </a:t>
            </a:r>
            <a:r>
              <a:rPr lang="en-US" dirty="0"/>
              <a:t>supporting these types of updates or you will be at risk of attack.</a:t>
            </a:r>
          </a:p>
          <a:p>
            <a:pPr marL="342900" indent="-342900">
              <a:buFont typeface="Arial"/>
              <a:buChar char="•"/>
            </a:pPr>
            <a:r>
              <a:rPr lang="en-US" b="1" dirty="0" smtClean="0"/>
              <a:t>Ease </a:t>
            </a:r>
            <a:r>
              <a:rPr lang="en-US" b="1" dirty="0"/>
              <a:t>of use</a:t>
            </a:r>
            <a:r>
              <a:rPr lang="en-US" dirty="0"/>
              <a:t>: Probably the most important consideration is that the </a:t>
            </a:r>
            <a:r>
              <a:rPr lang="en-US" dirty="0" smtClean="0"/>
              <a:t>system itself </a:t>
            </a:r>
            <a:r>
              <a:rPr lang="en-US" dirty="0"/>
              <a:t>must be easy to use by nontechnical staff.</a:t>
            </a:r>
          </a:p>
        </p:txBody>
      </p:sp>
    </p:spTree>
    <p:extLst>
      <p:ext uri="{BB962C8B-B14F-4D97-AF65-F5344CB8AC3E}">
        <p14:creationId xmlns:p14="http://schemas.microsoft.com/office/powerpoint/2010/main" val="392608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CMS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 will be using WordPress</a:t>
            </a:r>
            <a:endParaRPr lang="en-US" dirty="0"/>
          </a:p>
        </p:txBody>
      </p:sp>
      <p:pic>
        <p:nvPicPr>
          <p:cNvPr id="6" name="Content Placeholder 5" descr="4071518003.eps.png"/>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33224" b="-33224"/>
          <a:stretch>
            <a:fillRect/>
          </a:stretch>
        </p:blipFill>
        <p:spPr/>
      </p:pic>
    </p:spTree>
    <p:extLst>
      <p:ext uri="{BB962C8B-B14F-4D97-AF65-F5344CB8AC3E}">
        <p14:creationId xmlns:p14="http://schemas.microsoft.com/office/powerpoint/2010/main" val="6289913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CMS </a:t>
            </a:r>
            <a:r>
              <a:rPr lang="en-US" dirty="0" smtClean="0">
                <a:solidFill>
                  <a:schemeClr val="tx2"/>
                </a:solidFill>
              </a:rPr>
              <a:t>Components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8</a:t>
            </a:r>
            <a:endParaRPr lang="en-US" dirty="0">
              <a:solidFill>
                <a:schemeClr val="tx1"/>
              </a:solidFill>
            </a:endParaRPr>
          </a:p>
        </p:txBody>
      </p:sp>
    </p:spTree>
    <p:extLst>
      <p:ext uri="{BB962C8B-B14F-4D97-AF65-F5344CB8AC3E}">
        <p14:creationId xmlns:p14="http://schemas.microsoft.com/office/powerpoint/2010/main" val="609562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3" name="Content Placeholder 2"/>
          <p:cNvSpPr>
            <a:spLocks noGrp="1"/>
          </p:cNvSpPr>
          <p:nvPr>
            <p:ph idx="1"/>
          </p:nvPr>
        </p:nvSpPr>
        <p:spPr/>
        <p:txBody>
          <a:bodyPr>
            <a:normAutofit fontScale="92500" lnSpcReduction="20000"/>
          </a:bodyPr>
          <a:lstStyle/>
          <a:p>
            <a:pPr marL="342900" indent="-342900">
              <a:buFont typeface="Arial"/>
              <a:buChar char="•"/>
            </a:pPr>
            <a:r>
              <a:rPr lang="en-US" dirty="0" smtClean="0"/>
              <a:t>Post and Page Management</a:t>
            </a:r>
          </a:p>
          <a:p>
            <a:pPr marL="342900" indent="-342900">
              <a:buFont typeface="Arial"/>
              <a:buChar char="•"/>
            </a:pPr>
            <a:r>
              <a:rPr lang="en-US" dirty="0"/>
              <a:t>WYSIWYG </a:t>
            </a:r>
            <a:r>
              <a:rPr lang="en-US" dirty="0" smtClean="0"/>
              <a:t>Editors</a:t>
            </a:r>
            <a:endParaRPr lang="en-US" dirty="0"/>
          </a:p>
          <a:p>
            <a:pPr marL="342900" indent="-342900">
              <a:buFont typeface="Arial"/>
              <a:buChar char="•"/>
            </a:pPr>
            <a:r>
              <a:rPr lang="en-US" dirty="0" smtClean="0"/>
              <a:t>Template </a:t>
            </a:r>
            <a:r>
              <a:rPr lang="en-US" dirty="0"/>
              <a:t>Management </a:t>
            </a:r>
            <a:endParaRPr lang="en-US" dirty="0" smtClean="0"/>
          </a:p>
          <a:p>
            <a:pPr marL="342900" indent="-342900">
              <a:buFont typeface="Arial"/>
              <a:buChar char="•"/>
            </a:pPr>
            <a:r>
              <a:rPr lang="en-US" dirty="0" smtClean="0"/>
              <a:t>Menu </a:t>
            </a:r>
            <a:r>
              <a:rPr lang="en-US" dirty="0"/>
              <a:t>Control </a:t>
            </a:r>
            <a:endParaRPr lang="en-US" dirty="0" smtClean="0"/>
          </a:p>
          <a:p>
            <a:pPr marL="342900" indent="-342900">
              <a:buFont typeface="Arial"/>
              <a:buChar char="•"/>
            </a:pPr>
            <a:r>
              <a:rPr lang="en-US" dirty="0" smtClean="0"/>
              <a:t>User </a:t>
            </a:r>
            <a:r>
              <a:rPr lang="en-US" dirty="0"/>
              <a:t>Management and </a:t>
            </a:r>
            <a:r>
              <a:rPr lang="en-US" dirty="0" smtClean="0"/>
              <a:t>Roles</a:t>
            </a:r>
          </a:p>
          <a:p>
            <a:pPr marL="342900" indent="-342900">
              <a:buFont typeface="Arial"/>
              <a:buChar char="•"/>
            </a:pPr>
            <a:r>
              <a:rPr lang="en-US" dirty="0" smtClean="0"/>
              <a:t>User </a:t>
            </a:r>
            <a:r>
              <a:rPr lang="en-US" dirty="0"/>
              <a:t>Roles </a:t>
            </a:r>
            <a:endParaRPr lang="en-US" dirty="0" smtClean="0"/>
          </a:p>
          <a:p>
            <a:pPr marL="342900" indent="-342900">
              <a:buFont typeface="Arial"/>
              <a:buChar char="•"/>
            </a:pPr>
            <a:r>
              <a:rPr lang="en-US" dirty="0" smtClean="0"/>
              <a:t>Workflow </a:t>
            </a:r>
            <a:r>
              <a:rPr lang="en-US" dirty="0"/>
              <a:t>and Version Control </a:t>
            </a:r>
            <a:endParaRPr lang="en-US" dirty="0" smtClean="0"/>
          </a:p>
          <a:p>
            <a:pPr marL="342900" indent="-342900">
              <a:buFont typeface="Arial"/>
              <a:buChar char="•"/>
            </a:pPr>
            <a:r>
              <a:rPr lang="en-US" dirty="0" smtClean="0"/>
              <a:t>Asset </a:t>
            </a:r>
            <a:r>
              <a:rPr lang="en-US" dirty="0"/>
              <a:t>Management </a:t>
            </a:r>
            <a:endParaRPr lang="en-US" dirty="0" smtClean="0"/>
          </a:p>
          <a:p>
            <a:pPr marL="342900" indent="-342900">
              <a:buFont typeface="Arial"/>
              <a:buChar char="•"/>
            </a:pPr>
            <a:r>
              <a:rPr lang="en-US" dirty="0" smtClean="0"/>
              <a:t>Search </a:t>
            </a:r>
          </a:p>
          <a:p>
            <a:pPr marL="342900" indent="-342900">
              <a:buFont typeface="Arial"/>
              <a:buChar char="•"/>
            </a:pPr>
            <a:r>
              <a:rPr lang="en-US" dirty="0" smtClean="0"/>
              <a:t>Upgrades </a:t>
            </a:r>
            <a:r>
              <a:rPr lang="en-US" dirty="0"/>
              <a:t>and </a:t>
            </a:r>
            <a:r>
              <a:rPr lang="en-US" dirty="0" smtClean="0"/>
              <a:t>Updates</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597699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3" name="Content Placeholder 2"/>
          <p:cNvSpPr>
            <a:spLocks noGrp="1"/>
          </p:cNvSpPr>
          <p:nvPr>
            <p:ph idx="1"/>
          </p:nvPr>
        </p:nvSpPr>
        <p:spPr/>
        <p:txBody>
          <a:bodyPr>
            <a:normAutofit/>
          </a:bodyPr>
          <a:lstStyle/>
          <a:p>
            <a:r>
              <a:rPr lang="en-US" dirty="0"/>
              <a:t>Blogging environments such as WordPress use </a:t>
            </a:r>
            <a:r>
              <a:rPr lang="en-US" b="1" dirty="0"/>
              <a:t>posts </a:t>
            </a:r>
            <a:r>
              <a:rPr lang="en-US" dirty="0"/>
              <a:t>as one important way of </a:t>
            </a:r>
            <a:r>
              <a:rPr lang="en-US" dirty="0" smtClean="0"/>
              <a:t>adding content </a:t>
            </a:r>
            <a:r>
              <a:rPr lang="en-US" dirty="0"/>
              <a:t>to the site. </a:t>
            </a:r>
            <a:endParaRPr lang="en-US" dirty="0" smtClean="0"/>
          </a:p>
          <a:p>
            <a:r>
              <a:rPr lang="en-US" dirty="0" smtClean="0"/>
              <a:t>Posts </a:t>
            </a:r>
            <a:r>
              <a:rPr lang="en-US" dirty="0"/>
              <a:t>are usually displayed in reverse chronological order (i.e.</a:t>
            </a:r>
            <a:r>
              <a:rPr lang="en-US" dirty="0" smtClean="0"/>
              <a:t>, most </a:t>
            </a:r>
            <a:r>
              <a:rPr lang="en-US" dirty="0"/>
              <a:t>recent first) and are typically assigned to categories or tagged with </a:t>
            </a:r>
            <a:r>
              <a:rPr lang="en-US" dirty="0" smtClean="0"/>
              <a:t>keywords as </a:t>
            </a:r>
            <a:r>
              <a:rPr lang="en-US" dirty="0"/>
              <a:t>a way of organizing them. </a:t>
            </a:r>
            <a:endParaRPr lang="en-US" dirty="0" smtClean="0"/>
          </a:p>
          <a:p>
            <a:r>
              <a:rPr lang="en-US" dirty="0" smtClean="0"/>
              <a:t>Many </a:t>
            </a:r>
            <a:r>
              <a:rPr lang="en-US" dirty="0"/>
              <a:t>sites allow users to comment on posts as well.</a:t>
            </a:r>
            <a:endParaRPr lang="en-US" dirty="0" smtClean="0"/>
          </a:p>
        </p:txBody>
      </p:sp>
      <p:sp>
        <p:nvSpPr>
          <p:cNvPr id="4" name="Content Placeholder 3"/>
          <p:cNvSpPr>
            <a:spLocks noGrp="1"/>
          </p:cNvSpPr>
          <p:nvPr>
            <p:ph sz="quarter" idx="13"/>
          </p:nvPr>
        </p:nvSpPr>
        <p:spPr/>
        <p:txBody>
          <a:bodyPr>
            <a:normAutofit lnSpcReduction="10000"/>
          </a:bodyPr>
          <a:lstStyle/>
          <a:p>
            <a:r>
              <a:rPr lang="en-US" dirty="0"/>
              <a:t>Post and Page Management</a:t>
            </a:r>
          </a:p>
          <a:p>
            <a:endParaRPr lang="en-US" dirty="0"/>
          </a:p>
        </p:txBody>
      </p:sp>
    </p:spTree>
    <p:extLst>
      <p:ext uri="{BB962C8B-B14F-4D97-AF65-F5344CB8AC3E}">
        <p14:creationId xmlns:p14="http://schemas.microsoft.com/office/powerpoint/2010/main" val="1429676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Screenshot of a Post Editor in WordPress</a:t>
            </a:r>
            <a:endParaRPr lang="en-US" dirty="0"/>
          </a:p>
        </p:txBody>
      </p:sp>
      <p:pic>
        <p:nvPicPr>
          <p:cNvPr id="6" name="Content Placeholder 5" descr="4071518004.tif"/>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6831"/>
          <a:stretch/>
        </p:blipFill>
        <p:spPr>
          <a:xfrm>
            <a:off x="952468" y="1219200"/>
            <a:ext cx="6438932" cy="5234476"/>
          </a:xfrm>
        </p:spPr>
      </p:pic>
    </p:spTree>
    <p:extLst>
      <p:ext uri="{BB962C8B-B14F-4D97-AF65-F5344CB8AC3E}">
        <p14:creationId xmlns:p14="http://schemas.microsoft.com/office/powerpoint/2010/main" val="2827587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You See is What You Get</a:t>
            </a:r>
            <a:endParaRPr lang="en-US" dirty="0"/>
          </a:p>
        </p:txBody>
      </p:sp>
      <p:sp>
        <p:nvSpPr>
          <p:cNvPr id="3" name="Content Placeholder 2"/>
          <p:cNvSpPr>
            <a:spLocks noGrp="1"/>
          </p:cNvSpPr>
          <p:nvPr>
            <p:ph idx="1"/>
          </p:nvPr>
        </p:nvSpPr>
        <p:spPr/>
        <p:txBody>
          <a:bodyPr/>
          <a:lstStyle/>
          <a:p>
            <a:r>
              <a:rPr lang="en-US" b="1" dirty="0"/>
              <a:t>What You See Is What You Get (WYSIWYG</a:t>
            </a:r>
            <a:r>
              <a:rPr lang="en-US" b="1" dirty="0" smtClean="0"/>
              <a:t>) </a:t>
            </a:r>
            <a:r>
              <a:rPr lang="en-US" dirty="0" smtClean="0"/>
              <a:t>presents </a:t>
            </a:r>
            <a:r>
              <a:rPr lang="en-US" dirty="0"/>
              <a:t>the users with an exact (or close) view of what the final product </a:t>
            </a:r>
            <a:r>
              <a:rPr lang="en-US" dirty="0" smtClean="0"/>
              <a:t>will look like. </a:t>
            </a:r>
          </a:p>
          <a:p>
            <a:r>
              <a:rPr lang="en-US" dirty="0" smtClean="0"/>
              <a:t>These </a:t>
            </a:r>
            <a:r>
              <a:rPr lang="en-US" dirty="0"/>
              <a:t>tools generate HTML and </a:t>
            </a:r>
            <a:r>
              <a:rPr lang="en-US" dirty="0" smtClean="0"/>
              <a:t>CSS automatically </a:t>
            </a:r>
            <a:r>
              <a:rPr lang="en-US" dirty="0"/>
              <a:t>through intuitive user interfaces</a:t>
            </a:r>
          </a:p>
        </p:txBody>
      </p:sp>
      <p:pic>
        <p:nvPicPr>
          <p:cNvPr id="5" name="Picture 4" descr="4071518005.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038599"/>
            <a:ext cx="4114800" cy="1577499"/>
          </a:xfrm>
          <a:prstGeom prst="rect">
            <a:avLst/>
          </a:prstGeom>
        </p:spPr>
      </p:pic>
      <p:pic>
        <p:nvPicPr>
          <p:cNvPr id="7" name="Picture 6" descr="4071518006.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800600"/>
            <a:ext cx="3962399" cy="1499039"/>
          </a:xfrm>
          <a:prstGeom prst="rect">
            <a:avLst/>
          </a:prstGeom>
        </p:spPr>
      </p:pic>
    </p:spTree>
    <p:extLst>
      <p:ext uri="{BB962C8B-B14F-4D97-AF65-F5344CB8AC3E}">
        <p14:creationId xmlns:p14="http://schemas.microsoft.com/office/powerpoint/2010/main" val="3080988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Template Management</a:t>
            </a:r>
            <a:endParaRPr lang="en-US" dirty="0"/>
          </a:p>
        </p:txBody>
      </p:sp>
      <p:sp>
        <p:nvSpPr>
          <p:cNvPr id="6" name="Content Placeholder 5"/>
          <p:cNvSpPr>
            <a:spLocks noGrp="1"/>
          </p:cNvSpPr>
          <p:nvPr>
            <p:ph idx="1"/>
          </p:nvPr>
        </p:nvSpPr>
        <p:spPr/>
        <p:txBody>
          <a:bodyPr/>
          <a:lstStyle/>
          <a:p>
            <a:r>
              <a:rPr lang="en-US" b="1" dirty="0"/>
              <a:t>Template management </a:t>
            </a:r>
            <a:r>
              <a:rPr lang="en-US" dirty="0"/>
              <a:t>refers to the systems that manage the structure of a website</a:t>
            </a:r>
            <a:r>
              <a:rPr lang="en-US" dirty="0" smtClean="0"/>
              <a:t>, independently </a:t>
            </a:r>
            <a:r>
              <a:rPr lang="en-US" dirty="0"/>
              <a:t>of the content of each particular page</a:t>
            </a:r>
          </a:p>
        </p:txBody>
      </p:sp>
      <p:pic>
        <p:nvPicPr>
          <p:cNvPr id="7" name="Picture 6" descr="4071518008.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048000"/>
            <a:ext cx="6629400" cy="3239188"/>
          </a:xfrm>
          <a:prstGeom prst="rect">
            <a:avLst/>
          </a:prstGeom>
        </p:spPr>
      </p:pic>
    </p:spTree>
    <p:extLst>
      <p:ext uri="{BB962C8B-B14F-4D97-AF65-F5344CB8AC3E}">
        <p14:creationId xmlns:p14="http://schemas.microsoft.com/office/powerpoint/2010/main" val="323998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Menu Control</a:t>
            </a:r>
            <a:endParaRPr lang="en-US" dirty="0"/>
          </a:p>
        </p:txBody>
      </p:sp>
      <p:sp>
        <p:nvSpPr>
          <p:cNvPr id="6" name="Content Placeholder 5"/>
          <p:cNvSpPr>
            <a:spLocks noGrp="1"/>
          </p:cNvSpPr>
          <p:nvPr>
            <p:ph idx="1"/>
          </p:nvPr>
        </p:nvSpPr>
        <p:spPr/>
        <p:txBody>
          <a:bodyPr>
            <a:normAutofit lnSpcReduction="10000"/>
          </a:bodyPr>
          <a:lstStyle/>
          <a:p>
            <a:r>
              <a:rPr lang="en-US" dirty="0"/>
              <a:t>Some key pieces of functionality that should be supported in the </a:t>
            </a:r>
            <a:r>
              <a:rPr lang="en-US" b="1" dirty="0"/>
              <a:t>menu </a:t>
            </a:r>
            <a:r>
              <a:rPr lang="en-US" b="1" dirty="0" smtClean="0"/>
              <a:t>control </a:t>
            </a:r>
            <a:r>
              <a:rPr lang="en-US" dirty="0" smtClean="0"/>
              <a:t>include</a:t>
            </a:r>
            <a:r>
              <a:rPr lang="en-US" dirty="0"/>
              <a:t>:</a:t>
            </a:r>
          </a:p>
          <a:p>
            <a:pPr marL="342900" indent="-342900">
              <a:buFont typeface="Arial"/>
              <a:buChar char="•"/>
            </a:pPr>
            <a:r>
              <a:rPr lang="en-US" dirty="0" smtClean="0"/>
              <a:t>Rearrange </a:t>
            </a:r>
            <a:r>
              <a:rPr lang="en-US" dirty="0"/>
              <a:t>menu items and their hierarchy.</a:t>
            </a:r>
          </a:p>
          <a:p>
            <a:pPr marL="342900" indent="-342900">
              <a:buFont typeface="Arial"/>
              <a:buChar char="•"/>
            </a:pPr>
            <a:r>
              <a:rPr lang="en-US" dirty="0" smtClean="0"/>
              <a:t>Change </a:t>
            </a:r>
            <a:r>
              <a:rPr lang="en-US" dirty="0"/>
              <a:t>the destination page or URL for any menu item.</a:t>
            </a:r>
          </a:p>
          <a:p>
            <a:pPr marL="342900" indent="-342900">
              <a:buFont typeface="Arial"/>
              <a:buChar char="•"/>
            </a:pPr>
            <a:r>
              <a:rPr lang="en-US" dirty="0" smtClean="0"/>
              <a:t>Add</a:t>
            </a:r>
            <a:r>
              <a:rPr lang="en-US" dirty="0"/>
              <a:t>, edit, or remove menu items.</a:t>
            </a:r>
          </a:p>
          <a:p>
            <a:pPr marL="342900" indent="-342900">
              <a:buFont typeface="Arial"/>
              <a:buChar char="•"/>
            </a:pPr>
            <a:r>
              <a:rPr lang="en-US" dirty="0" smtClean="0"/>
              <a:t>Change </a:t>
            </a:r>
            <a:r>
              <a:rPr lang="en-US" dirty="0"/>
              <a:t>the style and look/feel of the menu in one place.</a:t>
            </a:r>
          </a:p>
          <a:p>
            <a:pPr marL="342900" indent="-342900">
              <a:buFont typeface="Arial"/>
              <a:buChar char="•"/>
            </a:pPr>
            <a:r>
              <a:rPr lang="en-US" dirty="0" smtClean="0"/>
              <a:t>Manage </a:t>
            </a:r>
            <a:r>
              <a:rPr lang="en-US" dirty="0"/>
              <a:t>short URLs associated with each menu item.</a:t>
            </a:r>
          </a:p>
        </p:txBody>
      </p:sp>
    </p:spTree>
    <p:extLst>
      <p:ext uri="{BB962C8B-B14F-4D97-AF65-F5344CB8AC3E}">
        <p14:creationId xmlns:p14="http://schemas.microsoft.com/office/powerpoint/2010/main" val="298685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Managing websites</a:t>
            </a:r>
            <a:endParaRPr lang="en-US" sz="2400" dirty="0">
              <a:solidFill>
                <a:schemeClr val="bg2"/>
              </a:solidFill>
              <a:latin typeface="Rockwell Condensed" pitchFamily="18" charset="0"/>
            </a:endParaRPr>
          </a:p>
        </p:txBody>
      </p:sp>
      <p:sp>
        <p:nvSpPr>
          <p:cNvPr id="9" name="TextBox 8"/>
          <p:cNvSpPr txBox="1"/>
          <p:nvPr/>
        </p:nvSpPr>
        <p:spPr>
          <a:xfrm>
            <a:off x="5257800" y="990600"/>
            <a:ext cx="2819400" cy="1107996"/>
          </a:xfrm>
          <a:prstGeom prst="rect">
            <a:avLst/>
          </a:prstGeom>
          <a:noFill/>
        </p:spPr>
        <p:txBody>
          <a:bodyPr wrap="square" rtlCol="0">
            <a:spAutoFit/>
          </a:bodyPr>
          <a:lstStyle/>
          <a:p>
            <a:r>
              <a:rPr lang="en-US" sz="2200" dirty="0" smtClean="0">
                <a:solidFill>
                  <a:schemeClr val="bg2"/>
                </a:solidFill>
                <a:latin typeface="Rockwell Condensed" pitchFamily="18" charset="0"/>
              </a:rPr>
              <a:t>Content Management Systems (</a:t>
            </a:r>
            <a:r>
              <a:rPr lang="en-US" sz="2200" dirty="0" smtClean="0">
                <a:solidFill>
                  <a:schemeClr val="accent5"/>
                </a:solidFill>
                <a:latin typeface="Rockwell Condensed" pitchFamily="18" charset="0"/>
              </a:rPr>
              <a:t>CMS</a:t>
            </a:r>
            <a:r>
              <a:rPr lang="en-US" sz="2200" dirty="0" smtClean="0">
                <a:solidFill>
                  <a:schemeClr val="bg2"/>
                </a:solidFill>
                <a:latin typeface="Rockwell Condensed" pitchFamily="18" charset="0"/>
              </a:rPr>
              <a:t>)</a:t>
            </a:r>
            <a:endParaRPr lang="en-US" sz="2200" dirty="0">
              <a:solidFill>
                <a:srgbClr val="FFFFFF"/>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CMS </a:t>
            </a:r>
            <a:r>
              <a:rPr lang="en-US" sz="2400" dirty="0" smtClean="0">
                <a:solidFill>
                  <a:srgbClr val="F3703A"/>
                </a:solidFill>
                <a:latin typeface="Rockwell Condensed" pitchFamily="18" charset="0"/>
              </a:rPr>
              <a:t>Components</a:t>
            </a:r>
            <a:endParaRPr lang="en-US" sz="2400" dirty="0">
              <a:solidFill>
                <a:srgbClr val="F3703A"/>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Modifying </a:t>
            </a:r>
            <a:r>
              <a:rPr lang="en-US" sz="2400" dirty="0" smtClean="0">
                <a:solidFill>
                  <a:srgbClr val="F3703A"/>
                </a:solidFill>
                <a:latin typeface="Rockwell Condensed" pitchFamily="18" charset="0"/>
              </a:rPr>
              <a:t>Themes</a:t>
            </a:r>
            <a:endParaRPr lang="en-US" sz="2400" dirty="0">
              <a:solidFill>
                <a:srgbClr val="F3703A"/>
              </a:solidFill>
              <a:latin typeface="Rockwell Condensed" pitchFamily="18" charset="0"/>
            </a:endParaRP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743199" cy="830997"/>
          </a:xfrm>
          <a:prstGeom prst="rect">
            <a:avLst/>
          </a:prstGeom>
          <a:noFill/>
        </p:spPr>
        <p:txBody>
          <a:bodyPr wrap="square" rtlCol="0">
            <a:spAutoFit/>
          </a:bodyPr>
          <a:lstStyle/>
          <a:p>
            <a:r>
              <a:rPr lang="en-US" sz="2400" dirty="0" smtClean="0">
                <a:solidFill>
                  <a:schemeClr val="bg2"/>
                </a:solidFill>
                <a:latin typeface="Rockwell Condensed" pitchFamily="18" charset="0"/>
              </a:rPr>
              <a:t>Creating a </a:t>
            </a:r>
            <a:r>
              <a:rPr lang="en-US" sz="2400" dirty="0" smtClean="0">
                <a:solidFill>
                  <a:srgbClr val="F3703A"/>
                </a:solidFill>
                <a:latin typeface="Rockwell Condensed" pitchFamily="18" charset="0"/>
              </a:rPr>
              <a:t>Custom Post Type</a:t>
            </a:r>
            <a:endParaRPr lang="en-US" sz="2400" dirty="0">
              <a:solidFill>
                <a:srgbClr val="F3703A"/>
              </a:solidFill>
              <a:latin typeface="Rockwell Condensed" pitchFamily="18" charset="0"/>
            </a:endParaRP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334000" y="2583359"/>
            <a:ext cx="2590800" cy="769441"/>
          </a:xfrm>
          <a:prstGeom prst="rect">
            <a:avLst/>
          </a:prstGeom>
          <a:noFill/>
        </p:spPr>
        <p:txBody>
          <a:bodyPr wrap="square" rtlCol="0">
            <a:spAutoFit/>
          </a:bodyPr>
          <a:lstStyle/>
          <a:p>
            <a:r>
              <a:rPr lang="en-US" sz="2200" dirty="0" smtClean="0">
                <a:solidFill>
                  <a:srgbClr val="F3703A"/>
                </a:solidFill>
                <a:latin typeface="Rockwell Condensed" pitchFamily="18" charset="0"/>
              </a:rPr>
              <a:t>WordPress</a:t>
            </a:r>
            <a:r>
              <a:rPr lang="en-US" sz="2200" dirty="0" smtClean="0">
                <a:solidFill>
                  <a:schemeClr val="bg2"/>
                </a:solidFill>
                <a:latin typeface="Rockwell Condensed" pitchFamily="18" charset="0"/>
              </a:rPr>
              <a:t> Technical Overview</a:t>
            </a:r>
            <a:endParaRPr lang="en-US" sz="22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810000"/>
            <a:ext cx="2895599" cy="1107996"/>
          </a:xfrm>
          <a:prstGeom prst="rect">
            <a:avLst/>
          </a:prstGeom>
          <a:noFill/>
        </p:spPr>
        <p:txBody>
          <a:bodyPr wrap="square" rtlCol="0">
            <a:spAutoFit/>
          </a:bodyPr>
          <a:lstStyle/>
          <a:p>
            <a:r>
              <a:rPr lang="en-US" sz="2200" dirty="0" smtClean="0">
                <a:solidFill>
                  <a:schemeClr val="bg2"/>
                </a:solidFill>
                <a:latin typeface="Rockwell Condensed" pitchFamily="18" charset="0"/>
              </a:rPr>
              <a:t>Customizing WordPress </a:t>
            </a:r>
            <a:r>
              <a:rPr lang="en-US" sz="2200" dirty="0" smtClean="0">
                <a:solidFill>
                  <a:srgbClr val="F3703A"/>
                </a:solidFill>
                <a:latin typeface="Rockwell Condensed" pitchFamily="18" charset="0"/>
              </a:rPr>
              <a:t>Templates</a:t>
            </a:r>
            <a:endParaRPr lang="en-US" sz="2200" dirty="0">
              <a:solidFill>
                <a:srgbClr val="F3703A"/>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5" name="TextBox 24"/>
          <p:cNvSpPr txBox="1"/>
          <p:nvPr/>
        </p:nvSpPr>
        <p:spPr>
          <a:xfrm>
            <a:off x="4648200" y="534269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26" name="Rounded Rectangle 25"/>
          <p:cNvSpPr/>
          <p:nvPr/>
        </p:nvSpPr>
        <p:spPr>
          <a:xfrm>
            <a:off x="4648200" y="517142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410200" y="5334000"/>
            <a:ext cx="2743199" cy="461665"/>
          </a:xfrm>
          <a:prstGeom prst="rect">
            <a:avLst/>
          </a:prstGeom>
          <a:noFill/>
        </p:spPr>
        <p:txBody>
          <a:bodyPr wrap="square" rtlCol="0">
            <a:spAutoFit/>
          </a:bodyPr>
          <a:lstStyle/>
          <a:p>
            <a:r>
              <a:rPr lang="en-US" sz="2400" dirty="0" smtClean="0">
                <a:solidFill>
                  <a:schemeClr val="bg2"/>
                </a:solidFill>
                <a:latin typeface="Rockwell Condensed" pitchFamily="18" charset="0"/>
              </a:rPr>
              <a:t>Writing a </a:t>
            </a:r>
            <a:r>
              <a:rPr lang="en-US" sz="2400" dirty="0" smtClean="0">
                <a:solidFill>
                  <a:schemeClr val="accent5"/>
                </a:solidFill>
                <a:latin typeface="Rockwell Condensed" pitchFamily="18" charset="0"/>
              </a:rPr>
              <a:t>Plugin</a:t>
            </a:r>
            <a:endParaRPr lang="en-US" sz="2400" dirty="0">
              <a:solidFill>
                <a:schemeClr val="accent5"/>
              </a:solidFill>
              <a:latin typeface="Rockwell Condensed" pitchFamily="18" charset="0"/>
            </a:endParaRPr>
          </a:p>
        </p:txBody>
      </p:sp>
      <p:sp>
        <p:nvSpPr>
          <p:cNvPr id="29" name="TextBox 28"/>
          <p:cNvSpPr txBox="1"/>
          <p:nvPr/>
        </p:nvSpPr>
        <p:spPr>
          <a:xfrm>
            <a:off x="4724400" y="5105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8</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User Management</a:t>
            </a:r>
            <a:endParaRPr lang="en-US" dirty="0"/>
          </a:p>
        </p:txBody>
      </p:sp>
      <p:sp>
        <p:nvSpPr>
          <p:cNvPr id="6" name="Content Placeholder 5"/>
          <p:cNvSpPr>
            <a:spLocks noGrp="1"/>
          </p:cNvSpPr>
          <p:nvPr>
            <p:ph idx="1"/>
          </p:nvPr>
        </p:nvSpPr>
        <p:spPr/>
        <p:txBody>
          <a:bodyPr>
            <a:normAutofit lnSpcReduction="10000"/>
          </a:bodyPr>
          <a:lstStyle/>
          <a:p>
            <a:r>
              <a:rPr lang="en-US" b="1" dirty="0"/>
              <a:t>User management </a:t>
            </a:r>
            <a:r>
              <a:rPr lang="en-US" dirty="0"/>
              <a:t>refers to a system’s ability to have many users all </a:t>
            </a:r>
            <a:r>
              <a:rPr lang="en-US" dirty="0" smtClean="0"/>
              <a:t>working together </a:t>
            </a:r>
            <a:r>
              <a:rPr lang="en-US" dirty="0"/>
              <a:t>on the same website simultaneously. </a:t>
            </a:r>
            <a:endParaRPr lang="en-US" dirty="0" smtClean="0"/>
          </a:p>
          <a:p>
            <a:r>
              <a:rPr lang="en-US" dirty="0"/>
              <a:t>A CMS that includes user management must </a:t>
            </a:r>
            <a:r>
              <a:rPr lang="en-US" dirty="0" smtClean="0"/>
              <a:t>support:</a:t>
            </a:r>
            <a:endParaRPr lang="en-US" dirty="0"/>
          </a:p>
          <a:p>
            <a:pPr marL="342900" indent="-342900">
              <a:buFont typeface="Arial"/>
              <a:buChar char="•"/>
            </a:pPr>
            <a:r>
              <a:rPr lang="en-US" dirty="0" smtClean="0"/>
              <a:t>Adding </a:t>
            </a:r>
            <a:r>
              <a:rPr lang="en-US" dirty="0"/>
              <a:t>a new user</a:t>
            </a:r>
          </a:p>
          <a:p>
            <a:pPr marL="342900" indent="-342900">
              <a:buFont typeface="Arial"/>
              <a:buChar char="•"/>
            </a:pPr>
            <a:r>
              <a:rPr lang="en-US" dirty="0" smtClean="0"/>
              <a:t>Resetting </a:t>
            </a:r>
            <a:r>
              <a:rPr lang="en-US" dirty="0"/>
              <a:t>a user password</a:t>
            </a:r>
          </a:p>
          <a:p>
            <a:pPr marL="342900" indent="-342900">
              <a:buFont typeface="Arial"/>
              <a:buChar char="•"/>
            </a:pPr>
            <a:r>
              <a:rPr lang="en-US" dirty="0" smtClean="0"/>
              <a:t>Allowing </a:t>
            </a:r>
            <a:r>
              <a:rPr lang="en-US" dirty="0"/>
              <a:t>users to recover their own </a:t>
            </a:r>
            <a:r>
              <a:rPr lang="en-US" dirty="0" smtClean="0"/>
              <a:t>passwords</a:t>
            </a:r>
          </a:p>
          <a:p>
            <a:pPr marL="342900" indent="-342900">
              <a:buFont typeface="Arial"/>
              <a:buChar char="•"/>
            </a:pPr>
            <a:r>
              <a:rPr lang="en-US" dirty="0"/>
              <a:t>Allowing users to manage their own profiles, including name, avatars, </a:t>
            </a:r>
            <a:r>
              <a:rPr lang="en-US" dirty="0" smtClean="0"/>
              <a:t>and email </a:t>
            </a:r>
            <a:r>
              <a:rPr lang="en-US" dirty="0"/>
              <a:t>addresses</a:t>
            </a:r>
          </a:p>
          <a:p>
            <a:pPr marL="342900" indent="-342900">
              <a:buFont typeface="Arial"/>
              <a:buChar char="•"/>
            </a:pPr>
            <a:r>
              <a:rPr lang="en-US" dirty="0" smtClean="0"/>
              <a:t> </a:t>
            </a:r>
            <a:r>
              <a:rPr lang="en-US" dirty="0"/>
              <a:t>Tracking logins</a:t>
            </a:r>
            <a:endParaRPr lang="en-US" dirty="0" smtClean="0"/>
          </a:p>
        </p:txBody>
      </p:sp>
    </p:spTree>
    <p:extLst>
      <p:ext uri="{BB962C8B-B14F-4D97-AF65-F5344CB8AC3E}">
        <p14:creationId xmlns:p14="http://schemas.microsoft.com/office/powerpoint/2010/main" val="1101602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CMS Components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User Roles</a:t>
            </a:r>
            <a:endParaRPr lang="en-US" dirty="0"/>
          </a:p>
        </p:txBody>
      </p:sp>
      <p:sp>
        <p:nvSpPr>
          <p:cNvPr id="6" name="Content Placeholder 5"/>
          <p:cNvSpPr>
            <a:spLocks noGrp="1"/>
          </p:cNvSpPr>
          <p:nvPr>
            <p:ph idx="1"/>
          </p:nvPr>
        </p:nvSpPr>
        <p:spPr>
          <a:xfrm>
            <a:off x="914400" y="1295401"/>
            <a:ext cx="7391400" cy="4876800"/>
          </a:xfrm>
        </p:spPr>
        <p:txBody>
          <a:bodyPr>
            <a:normAutofit/>
          </a:bodyPr>
          <a:lstStyle/>
          <a:p>
            <a:r>
              <a:rPr lang="en-US" dirty="0"/>
              <a:t>Users in a CMS are given a </a:t>
            </a:r>
            <a:r>
              <a:rPr lang="en-US" b="1" dirty="0"/>
              <a:t>user role</a:t>
            </a:r>
            <a:r>
              <a:rPr lang="en-US" dirty="0"/>
              <a:t>, which specifies which rights and privileges </a:t>
            </a:r>
            <a:r>
              <a:rPr lang="en-US" dirty="0" smtClean="0"/>
              <a:t>that user </a:t>
            </a:r>
            <a:r>
              <a:rPr lang="en-US" dirty="0"/>
              <a:t>has. </a:t>
            </a:r>
            <a:endParaRPr lang="en-US" dirty="0" smtClean="0"/>
          </a:p>
        </p:txBody>
      </p:sp>
      <p:pic>
        <p:nvPicPr>
          <p:cNvPr id="3" name="Picture 2" descr="4071518009.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4405"/>
            <a:ext cx="7391400" cy="4251691"/>
          </a:xfrm>
          <a:prstGeom prst="rect">
            <a:avLst/>
          </a:prstGeom>
        </p:spPr>
      </p:pic>
    </p:spTree>
    <p:extLst>
      <p:ext uri="{BB962C8B-B14F-4D97-AF65-F5344CB8AC3E}">
        <p14:creationId xmlns:p14="http://schemas.microsoft.com/office/powerpoint/2010/main" val="1163699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 Roles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An implementation of Roles</a:t>
            </a:r>
            <a:endParaRPr lang="en-US" dirty="0"/>
          </a:p>
        </p:txBody>
      </p:sp>
      <p:sp>
        <p:nvSpPr>
          <p:cNvPr id="6" name="Content Placeholder 5"/>
          <p:cNvSpPr>
            <a:spLocks noGrp="1"/>
          </p:cNvSpPr>
          <p:nvPr>
            <p:ph idx="1"/>
          </p:nvPr>
        </p:nvSpPr>
        <p:spPr>
          <a:xfrm>
            <a:off x="914400" y="1295401"/>
            <a:ext cx="7391400" cy="4876800"/>
          </a:xfrm>
        </p:spPr>
        <p:txBody>
          <a:bodyPr>
            <a:normAutofit/>
          </a:bodyPr>
          <a:lstStyle/>
          <a:p>
            <a:r>
              <a:rPr lang="en-US" sz="2800" dirty="0"/>
              <a:t>In WordPress the default roles </a:t>
            </a:r>
            <a:r>
              <a:rPr lang="en-US" sz="2800" dirty="0" smtClean="0"/>
              <a:t>are</a:t>
            </a:r>
          </a:p>
          <a:p>
            <a:pPr marL="457200" indent="-457200">
              <a:buFont typeface="Arial"/>
              <a:buChar char="•"/>
            </a:pPr>
            <a:r>
              <a:rPr lang="en-US" sz="2800" dirty="0" smtClean="0"/>
              <a:t>Administrator</a:t>
            </a:r>
            <a:endParaRPr lang="en-US" sz="2800" dirty="0"/>
          </a:p>
          <a:p>
            <a:pPr marL="457200" indent="-457200">
              <a:buFont typeface="Arial"/>
              <a:buChar char="•"/>
            </a:pPr>
            <a:r>
              <a:rPr lang="en-US" sz="2800" dirty="0" smtClean="0"/>
              <a:t>Author</a:t>
            </a:r>
          </a:p>
          <a:p>
            <a:pPr marL="457200" indent="-457200">
              <a:buFont typeface="Arial"/>
              <a:buChar char="•"/>
            </a:pPr>
            <a:r>
              <a:rPr lang="en-US" sz="2800" dirty="0" smtClean="0"/>
              <a:t>Editor</a:t>
            </a:r>
          </a:p>
          <a:p>
            <a:pPr marL="457200" indent="-457200">
              <a:buFont typeface="Arial"/>
              <a:buChar char="•"/>
            </a:pPr>
            <a:r>
              <a:rPr lang="en-US" sz="2800" dirty="0" smtClean="0"/>
              <a:t>Contributor</a:t>
            </a:r>
          </a:p>
          <a:p>
            <a:pPr marL="457200" indent="-457200">
              <a:buFont typeface="Arial"/>
              <a:buChar char="•"/>
            </a:pPr>
            <a:r>
              <a:rPr lang="en-US" sz="2800" dirty="0" smtClean="0"/>
              <a:t>Subscriber</a:t>
            </a:r>
            <a:endParaRPr lang="en-US" sz="2800" b="1" dirty="0" smtClean="0"/>
          </a:p>
        </p:txBody>
      </p:sp>
    </p:spTree>
    <p:extLst>
      <p:ext uri="{BB962C8B-B14F-4D97-AF65-F5344CB8AC3E}">
        <p14:creationId xmlns:p14="http://schemas.microsoft.com/office/powerpoint/2010/main" val="452350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 Roles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change in dashboard options with Roles</a:t>
            </a:r>
            <a:endParaRPr lang="en-US" dirty="0"/>
          </a:p>
        </p:txBody>
      </p:sp>
      <p:pic>
        <p:nvPicPr>
          <p:cNvPr id="5" name="Content Placeholder 4" descr="407151801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259" r="-39259"/>
          <a:stretch>
            <a:fillRect/>
          </a:stretch>
        </p:blipFill>
        <p:spPr>
          <a:xfrm>
            <a:off x="685800" y="1295400"/>
            <a:ext cx="7239000" cy="5118649"/>
          </a:xfrm>
        </p:spPr>
      </p:pic>
    </p:spTree>
    <p:extLst>
      <p:ext uri="{BB962C8B-B14F-4D97-AF65-F5344CB8AC3E}">
        <p14:creationId xmlns:p14="http://schemas.microsoft.com/office/powerpoint/2010/main" val="4183707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a:t>Workflow and Version Control</a:t>
            </a:r>
          </a:p>
        </p:txBody>
      </p:sp>
      <p:sp>
        <p:nvSpPr>
          <p:cNvPr id="3" name="Content Placeholder 2"/>
          <p:cNvSpPr>
            <a:spLocks noGrp="1"/>
          </p:cNvSpPr>
          <p:nvPr>
            <p:ph idx="1"/>
          </p:nvPr>
        </p:nvSpPr>
        <p:spPr/>
        <p:txBody>
          <a:bodyPr/>
          <a:lstStyle/>
          <a:p>
            <a:r>
              <a:rPr lang="en-US" b="1" dirty="0"/>
              <a:t>Workflow </a:t>
            </a:r>
            <a:r>
              <a:rPr lang="en-US" dirty="0"/>
              <a:t>refers to the process of approval for publishing content. </a:t>
            </a:r>
            <a:endParaRPr lang="en-US" dirty="0" smtClean="0"/>
          </a:p>
          <a:p>
            <a:r>
              <a:rPr lang="en-US" dirty="0" smtClean="0"/>
              <a:t>It </a:t>
            </a:r>
            <a:r>
              <a:rPr lang="en-US" dirty="0"/>
              <a:t>is </a:t>
            </a:r>
            <a:r>
              <a:rPr lang="en-US" dirty="0" smtClean="0"/>
              <a:t>best understood </a:t>
            </a:r>
            <a:r>
              <a:rPr lang="en-US" dirty="0"/>
              <a:t>by considering the way that journalists and editors work together at </a:t>
            </a:r>
            <a:r>
              <a:rPr lang="en-US" dirty="0" smtClean="0"/>
              <a:t>a newspaper</a:t>
            </a:r>
            <a:r>
              <a:rPr lang="en-US" dirty="0"/>
              <a:t>.</a:t>
            </a:r>
          </a:p>
        </p:txBody>
      </p:sp>
    </p:spTree>
    <p:extLst>
      <p:ext uri="{BB962C8B-B14F-4D97-AF65-F5344CB8AC3E}">
        <p14:creationId xmlns:p14="http://schemas.microsoft.com/office/powerpoint/2010/main" val="539791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smtClean="0"/>
              <a:t>Workflow and Version Control</a:t>
            </a:r>
            <a:endParaRPr lang="en-US" dirty="0"/>
          </a:p>
        </p:txBody>
      </p:sp>
      <p:pic>
        <p:nvPicPr>
          <p:cNvPr id="6" name="Content Placeholder 5" descr="4071518011.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2683" r="-22683"/>
          <a:stretch>
            <a:fillRect/>
          </a:stretch>
        </p:blipFill>
        <p:spPr>
          <a:xfrm>
            <a:off x="525997" y="1371601"/>
            <a:ext cx="7094003" cy="5016122"/>
          </a:xfrm>
        </p:spPr>
      </p:pic>
    </p:spTree>
    <p:extLst>
      <p:ext uri="{BB962C8B-B14F-4D97-AF65-F5344CB8AC3E}">
        <p14:creationId xmlns:p14="http://schemas.microsoft.com/office/powerpoint/2010/main" val="2882063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020762"/>
          </a:xfrm>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smtClean="0"/>
              <a:t>Asset Management</a:t>
            </a:r>
            <a:endParaRPr lang="en-US" dirty="0"/>
          </a:p>
        </p:txBody>
      </p:sp>
      <p:sp>
        <p:nvSpPr>
          <p:cNvPr id="3" name="Content Placeholder 2"/>
          <p:cNvSpPr>
            <a:spLocks noGrp="1"/>
          </p:cNvSpPr>
          <p:nvPr>
            <p:ph idx="1"/>
          </p:nvPr>
        </p:nvSpPr>
        <p:spPr/>
        <p:txBody>
          <a:bodyPr/>
          <a:lstStyle/>
          <a:p>
            <a:r>
              <a:rPr lang="en-US" b="1" dirty="0" smtClean="0"/>
              <a:t>Asset </a:t>
            </a:r>
            <a:r>
              <a:rPr lang="en-US" b="1" dirty="0"/>
              <a:t>management </a:t>
            </a:r>
            <a:r>
              <a:rPr lang="en-US" dirty="0"/>
              <a:t>software enables the user to:</a:t>
            </a:r>
          </a:p>
          <a:p>
            <a:pPr marL="342900" indent="-342900">
              <a:buFont typeface="Arial"/>
              <a:buChar char="•"/>
            </a:pPr>
            <a:r>
              <a:rPr lang="en-US" dirty="0" smtClean="0"/>
              <a:t>Import </a:t>
            </a:r>
            <a:r>
              <a:rPr lang="en-US" dirty="0"/>
              <a:t>new assets</a:t>
            </a:r>
          </a:p>
          <a:p>
            <a:pPr marL="342900" indent="-342900">
              <a:buFont typeface="Arial"/>
              <a:buChar char="•"/>
            </a:pPr>
            <a:r>
              <a:rPr lang="en-US" dirty="0" smtClean="0"/>
              <a:t>Edit </a:t>
            </a:r>
            <a:r>
              <a:rPr lang="en-US" dirty="0"/>
              <a:t>the metadata associated with assets</a:t>
            </a:r>
          </a:p>
          <a:p>
            <a:pPr marL="342900" indent="-342900">
              <a:buFont typeface="Arial"/>
              <a:buChar char="•"/>
            </a:pPr>
            <a:r>
              <a:rPr lang="en-US" dirty="0" smtClean="0"/>
              <a:t>Delete </a:t>
            </a:r>
            <a:r>
              <a:rPr lang="en-US" dirty="0"/>
              <a:t>assets</a:t>
            </a:r>
          </a:p>
          <a:p>
            <a:pPr marL="342900" indent="-342900">
              <a:buFont typeface="Arial"/>
              <a:buChar char="•"/>
            </a:pPr>
            <a:r>
              <a:rPr lang="en-US" dirty="0" smtClean="0"/>
              <a:t>Browse </a:t>
            </a:r>
            <a:r>
              <a:rPr lang="en-US" dirty="0"/>
              <a:t>assets for inclusion in content</a:t>
            </a:r>
          </a:p>
          <a:p>
            <a:pPr marL="342900" indent="-342900">
              <a:buFont typeface="Arial"/>
              <a:buChar char="•"/>
            </a:pPr>
            <a:r>
              <a:rPr lang="en-US" dirty="0" smtClean="0"/>
              <a:t>Perform </a:t>
            </a:r>
            <a:r>
              <a:rPr lang="en-US" dirty="0"/>
              <a:t>searches or apply filters to find assets</a:t>
            </a:r>
          </a:p>
        </p:txBody>
      </p:sp>
    </p:spTree>
    <p:extLst>
      <p:ext uri="{BB962C8B-B14F-4D97-AF65-F5344CB8AC3E}">
        <p14:creationId xmlns:p14="http://schemas.microsoft.com/office/powerpoint/2010/main" val="19089870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020762"/>
          </a:xfrm>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smtClean="0"/>
              <a:t>Asset Management Interfaces in WordPress</a:t>
            </a:r>
            <a:endParaRPr lang="en-US" dirty="0"/>
          </a:p>
        </p:txBody>
      </p:sp>
      <p:pic>
        <p:nvPicPr>
          <p:cNvPr id="9" name="Picture 8" descr="4071518012.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47800"/>
            <a:ext cx="5638802" cy="2485592"/>
          </a:xfrm>
          <a:prstGeom prst="rect">
            <a:avLst/>
          </a:prstGeom>
        </p:spPr>
      </p:pic>
      <p:pic>
        <p:nvPicPr>
          <p:cNvPr id="7" name="Picture 6" descr="4071518013.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3200400"/>
            <a:ext cx="5639563" cy="2789974"/>
          </a:xfrm>
          <a:prstGeom prst="rect">
            <a:avLst/>
          </a:prstGeom>
        </p:spPr>
      </p:pic>
    </p:spTree>
    <p:extLst>
      <p:ext uri="{BB962C8B-B14F-4D97-AF65-F5344CB8AC3E}">
        <p14:creationId xmlns:p14="http://schemas.microsoft.com/office/powerpoint/2010/main" val="2753551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020762"/>
          </a:xfrm>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smtClean="0"/>
              <a:t>Search</a:t>
            </a:r>
            <a:endParaRPr lang="en-US" dirty="0"/>
          </a:p>
        </p:txBody>
      </p:sp>
      <p:sp>
        <p:nvSpPr>
          <p:cNvPr id="3" name="Content Placeholder 2"/>
          <p:cNvSpPr>
            <a:spLocks noGrp="1"/>
          </p:cNvSpPr>
          <p:nvPr>
            <p:ph idx="1"/>
          </p:nvPr>
        </p:nvSpPr>
        <p:spPr/>
        <p:txBody>
          <a:bodyPr/>
          <a:lstStyle/>
          <a:p>
            <a:r>
              <a:rPr lang="en-US" dirty="0"/>
              <a:t>Searching has become a core way that users navigate </a:t>
            </a:r>
            <a:r>
              <a:rPr lang="en-US" dirty="0" smtClean="0"/>
              <a:t>websites.</a:t>
            </a:r>
          </a:p>
          <a:p>
            <a:r>
              <a:rPr lang="en-US" dirty="0"/>
              <a:t>There are </a:t>
            </a:r>
            <a:r>
              <a:rPr lang="en-US" dirty="0" smtClean="0"/>
              <a:t>three strategies </a:t>
            </a:r>
            <a:r>
              <a:rPr lang="en-US" dirty="0"/>
              <a:t>to do website search: </a:t>
            </a:r>
            <a:endParaRPr lang="en-US" dirty="0" smtClean="0"/>
          </a:p>
          <a:p>
            <a:pPr marL="342900" indent="-342900">
              <a:buFont typeface="Arial"/>
              <a:buChar char="•"/>
            </a:pPr>
            <a:r>
              <a:rPr lang="en-US" dirty="0" smtClean="0"/>
              <a:t>SQL </a:t>
            </a:r>
            <a:r>
              <a:rPr lang="en-US" dirty="0"/>
              <a:t>queries using </a:t>
            </a:r>
            <a:r>
              <a:rPr lang="en-US" dirty="0" smtClean="0"/>
              <a:t>LIKE</a:t>
            </a:r>
          </a:p>
          <a:p>
            <a:pPr marL="342900" indent="-342900">
              <a:buFont typeface="Arial"/>
              <a:buChar char="•"/>
            </a:pPr>
            <a:r>
              <a:rPr lang="en-US" dirty="0" smtClean="0"/>
              <a:t>third</a:t>
            </a:r>
            <a:r>
              <a:rPr lang="en-US" dirty="0"/>
              <a:t>-party search </a:t>
            </a:r>
            <a:r>
              <a:rPr lang="en-US" dirty="0" smtClean="0"/>
              <a:t>engines</a:t>
            </a:r>
          </a:p>
          <a:p>
            <a:pPr marL="342900" indent="-342900">
              <a:buFont typeface="Arial"/>
              <a:buChar char="•"/>
            </a:pPr>
            <a:r>
              <a:rPr lang="en-US" dirty="0"/>
              <a:t>s</a:t>
            </a:r>
            <a:r>
              <a:rPr lang="en-US" dirty="0" smtClean="0"/>
              <a:t>earch </a:t>
            </a:r>
            <a:r>
              <a:rPr lang="en-US" dirty="0"/>
              <a:t>indexes.</a:t>
            </a:r>
          </a:p>
        </p:txBody>
      </p:sp>
    </p:spTree>
    <p:extLst>
      <p:ext uri="{BB962C8B-B14F-4D97-AF65-F5344CB8AC3E}">
        <p14:creationId xmlns:p14="http://schemas.microsoft.com/office/powerpoint/2010/main" val="42653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1020762"/>
          </a:xfrm>
        </p:spPr>
        <p:txBody>
          <a:bodyPr>
            <a:normAutofit/>
          </a:bodyPr>
          <a:lstStyle/>
          <a:p>
            <a:r>
              <a:rPr lang="en-US" dirty="0"/>
              <a:t>CMS Components</a:t>
            </a:r>
          </a:p>
        </p:txBody>
      </p:sp>
      <p:sp>
        <p:nvSpPr>
          <p:cNvPr id="4" name="Content Placeholder 3"/>
          <p:cNvSpPr>
            <a:spLocks noGrp="1"/>
          </p:cNvSpPr>
          <p:nvPr>
            <p:ph sz="quarter" idx="13"/>
          </p:nvPr>
        </p:nvSpPr>
        <p:spPr/>
        <p:txBody>
          <a:bodyPr>
            <a:normAutofit lnSpcReduction="10000"/>
          </a:bodyPr>
          <a:lstStyle/>
          <a:p>
            <a:r>
              <a:rPr lang="en-US" dirty="0" smtClean="0"/>
              <a:t>Upgrades and Updates</a:t>
            </a:r>
            <a:endParaRPr lang="en-US" dirty="0"/>
          </a:p>
        </p:txBody>
      </p:sp>
      <p:pic>
        <p:nvPicPr>
          <p:cNvPr id="6" name="Content Placeholder 5" descr="407151801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680" b="-8680"/>
          <a:stretch>
            <a:fillRect/>
          </a:stretch>
        </p:blipFill>
        <p:spPr>
          <a:xfrm>
            <a:off x="609600" y="1066800"/>
            <a:ext cx="7696200" cy="5441932"/>
          </a:xfrm>
        </p:spPr>
      </p:pic>
    </p:spTree>
    <p:extLst>
      <p:ext uri="{BB962C8B-B14F-4D97-AF65-F5344CB8AC3E}">
        <p14:creationId xmlns:p14="http://schemas.microsoft.com/office/powerpoint/2010/main" val="1894288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Managing Websites</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8</a:t>
            </a:r>
            <a:endParaRPr lang="en-US" dirty="0">
              <a:solidFill>
                <a:schemeClr val="tx1"/>
              </a:solidFill>
            </a:endParaRPr>
          </a:p>
        </p:txBody>
      </p:sp>
    </p:spTree>
    <p:extLst>
      <p:ext uri="{BB962C8B-B14F-4D97-AF65-F5344CB8AC3E}">
        <p14:creationId xmlns:p14="http://schemas.microsoft.com/office/powerpoint/2010/main" val="1844907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467082"/>
                </a:solidFill>
              </a:rPr>
              <a:t>WordPress</a:t>
            </a:r>
            <a:r>
              <a:rPr lang="en-US" dirty="0" smtClean="0">
                <a:solidFill>
                  <a:srgbClr val="404040"/>
                </a:solidFill>
              </a:rPr>
              <a:t> Technical Overview</a:t>
            </a:r>
            <a:endParaRPr lang="en-US" dirty="0">
              <a:solidFill>
                <a:srgbClr val="404040"/>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4</a:t>
            </a:r>
            <a:r>
              <a:rPr lang="en-US" dirty="0" smtClean="0"/>
              <a:t> of 8</a:t>
            </a:r>
            <a:endParaRPr lang="en-US" dirty="0">
              <a:solidFill>
                <a:schemeClr val="tx1"/>
              </a:solidFill>
            </a:endParaRPr>
          </a:p>
        </p:txBody>
      </p:sp>
    </p:spTree>
    <p:extLst>
      <p:ext uri="{BB962C8B-B14F-4D97-AF65-F5344CB8AC3E}">
        <p14:creationId xmlns:p14="http://schemas.microsoft.com/office/powerpoint/2010/main" val="644527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 Installation</a:t>
            </a:r>
            <a:endParaRPr lang="en-US" dirty="0"/>
          </a:p>
        </p:txBody>
      </p:sp>
      <p:sp>
        <p:nvSpPr>
          <p:cNvPr id="3" name="Content Placeholder 2"/>
          <p:cNvSpPr>
            <a:spLocks noGrp="1"/>
          </p:cNvSpPr>
          <p:nvPr>
            <p:ph idx="1"/>
          </p:nvPr>
        </p:nvSpPr>
        <p:spPr/>
        <p:txBody>
          <a:bodyPr>
            <a:normAutofit fontScale="92500"/>
          </a:bodyPr>
          <a:lstStyle/>
          <a:p>
            <a:r>
              <a:rPr lang="en-US" dirty="0"/>
              <a:t>WordPress proudly boasts that it can be installed in five </a:t>
            </a:r>
            <a:r>
              <a:rPr lang="en-US" dirty="0" smtClean="0"/>
              <a:t>minutes! The </a:t>
            </a:r>
            <a:r>
              <a:rPr lang="en-US" dirty="0"/>
              <a:t>five-minute installation has only four steps:</a:t>
            </a:r>
          </a:p>
          <a:p>
            <a:pPr marL="457200" indent="-457200">
              <a:buAutoNum type="arabicPeriod"/>
            </a:pPr>
            <a:r>
              <a:rPr lang="en-US" dirty="0" smtClean="0"/>
              <a:t>Download </a:t>
            </a:r>
            <a:r>
              <a:rPr lang="en-US" dirty="0"/>
              <a:t>and unzip WordPress.</a:t>
            </a:r>
          </a:p>
          <a:p>
            <a:pPr marL="457200" indent="-457200">
              <a:buAutoNum type="arabicPeriod"/>
            </a:pPr>
            <a:r>
              <a:rPr lang="en-US" dirty="0" smtClean="0"/>
              <a:t>Create </a:t>
            </a:r>
            <a:r>
              <a:rPr lang="en-US" dirty="0"/>
              <a:t>a database on your server and a MySQL user with permissions </a:t>
            </a:r>
            <a:r>
              <a:rPr lang="en-US" dirty="0" smtClean="0"/>
              <a:t>to that database.</a:t>
            </a:r>
          </a:p>
          <a:p>
            <a:pPr marL="457200" indent="-457200">
              <a:buAutoNum type="arabicPeriod"/>
            </a:pPr>
            <a:r>
              <a:rPr lang="en-US" dirty="0" smtClean="0"/>
              <a:t>Move </a:t>
            </a:r>
            <a:r>
              <a:rPr lang="en-US" dirty="0"/>
              <a:t>the unzipped files to the location on your server you want to </a:t>
            </a:r>
            <a:r>
              <a:rPr lang="en-US" dirty="0" smtClean="0"/>
              <a:t>host from </a:t>
            </a:r>
          </a:p>
          <a:p>
            <a:pPr marL="457200" indent="-457200">
              <a:buAutoNum type="arabicPeriod"/>
            </a:pPr>
            <a:r>
              <a:rPr lang="en-US" dirty="0" smtClean="0"/>
              <a:t>Run the install script by visiting the URL associated with that folder in a browser and answering several questions (about the site generally and connecting to the database).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5 minute install</a:t>
            </a:r>
            <a:endParaRPr lang="en-US" dirty="0"/>
          </a:p>
        </p:txBody>
      </p:sp>
    </p:spTree>
    <p:extLst>
      <p:ext uri="{BB962C8B-B14F-4D97-AF65-F5344CB8AC3E}">
        <p14:creationId xmlns:p14="http://schemas.microsoft.com/office/powerpoint/2010/main" val="3095522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WordPress Installation</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he </a:t>
            </a:r>
            <a:r>
              <a:rPr lang="en-US" dirty="0"/>
              <a:t>file </a:t>
            </a:r>
            <a:r>
              <a:rPr lang="en-US" b="1" dirty="0" err="1"/>
              <a:t>wp-config.php</a:t>
            </a:r>
            <a:r>
              <a:rPr lang="en-US" b="1" dirty="0"/>
              <a:t> </a:t>
            </a:r>
            <a:r>
              <a:rPr lang="en-US" dirty="0"/>
              <a:t>allows you to set </a:t>
            </a:r>
            <a:r>
              <a:rPr lang="en-US" dirty="0" smtClean="0"/>
              <a:t>all the </a:t>
            </a:r>
            <a:r>
              <a:rPr lang="en-US" dirty="0"/>
              <a:t>values asked about in the interactive installation</a:t>
            </a:r>
          </a:p>
        </p:txBody>
      </p:sp>
      <p:sp>
        <p:nvSpPr>
          <p:cNvPr id="4" name="Content Placeholder 3"/>
          <p:cNvSpPr>
            <a:spLocks noGrp="1"/>
          </p:cNvSpPr>
          <p:nvPr>
            <p:ph sz="quarter" idx="13"/>
          </p:nvPr>
        </p:nvSpPr>
        <p:spPr/>
        <p:txBody>
          <a:bodyPr>
            <a:normAutofit lnSpcReduction="10000"/>
          </a:bodyPr>
          <a:lstStyle/>
          <a:p>
            <a:r>
              <a:rPr lang="en-US" dirty="0" smtClean="0"/>
              <a:t>&lt;5 minute install</a:t>
            </a:r>
            <a:endParaRPr lang="en-US" dirty="0"/>
          </a:p>
        </p:txBody>
      </p:sp>
      <p:pic>
        <p:nvPicPr>
          <p:cNvPr id="5" name="Picture 4" descr="Screen Shot 2014-02-17 at 12.12.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743200"/>
            <a:ext cx="7169909" cy="2514600"/>
          </a:xfrm>
          <a:prstGeom prst="rect">
            <a:avLst/>
          </a:prstGeom>
        </p:spPr>
      </p:pic>
    </p:spTree>
    <p:extLst>
      <p:ext uri="{BB962C8B-B14F-4D97-AF65-F5344CB8AC3E}">
        <p14:creationId xmlns:p14="http://schemas.microsoft.com/office/powerpoint/2010/main" val="133287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Structure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 the end it’s all PHP code</a:t>
            </a:r>
            <a:endParaRPr lang="en-US" dirty="0"/>
          </a:p>
        </p:txBody>
      </p:sp>
      <p:pic>
        <p:nvPicPr>
          <p:cNvPr id="7" name="Content Placeholder 6" descr="407151801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60937" b="-60937"/>
          <a:stretch>
            <a:fillRect/>
          </a:stretch>
        </p:blipFill>
        <p:spPr/>
      </p:pic>
    </p:spTree>
    <p:extLst>
      <p:ext uri="{BB962C8B-B14F-4D97-AF65-F5344CB8AC3E}">
        <p14:creationId xmlns:p14="http://schemas.microsoft.com/office/powerpoint/2010/main" val="2921356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Sites on 1 Installation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Advantages for the host (sometimes)</a:t>
            </a:r>
            <a:endParaRPr lang="en-US" dirty="0"/>
          </a:p>
        </p:txBody>
      </p:sp>
      <p:pic>
        <p:nvPicPr>
          <p:cNvPr id="5" name="Content Placeholder 4" descr="4071518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3598" b="-23598"/>
          <a:stretch>
            <a:fillRect/>
          </a:stretch>
        </p:blipFill>
        <p:spPr/>
      </p:pic>
    </p:spTree>
    <p:extLst>
      <p:ext uri="{BB962C8B-B14F-4D97-AF65-F5344CB8AC3E}">
        <p14:creationId xmlns:p14="http://schemas.microsoft.com/office/powerpoint/2010/main" val="836983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visual summary</a:t>
            </a:r>
            <a:endParaRPr lang="en-US" dirty="0"/>
          </a:p>
        </p:txBody>
      </p:sp>
      <p:pic>
        <p:nvPicPr>
          <p:cNvPr id="6" name="Content Placeholder 5" descr="407151801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3486" r="-13486"/>
          <a:stretch>
            <a:fillRect/>
          </a:stretch>
        </p:blipFill>
        <p:spPr/>
      </p:pic>
    </p:spTree>
    <p:extLst>
      <p:ext uri="{BB962C8B-B14F-4D97-AF65-F5344CB8AC3E}">
        <p14:creationId xmlns:p14="http://schemas.microsoft.com/office/powerpoint/2010/main" val="31106199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Posts and Pages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1" dirty="0" smtClean="0"/>
              <a:t>Posts</a:t>
            </a:r>
            <a:r>
              <a:rPr lang="en-US" dirty="0" smtClean="0"/>
              <a:t> are </a:t>
            </a:r>
            <a:r>
              <a:rPr lang="en-US" dirty="0"/>
              <a:t>designed to capture a blog post, or a new update, or something else </a:t>
            </a:r>
            <a:r>
              <a:rPr lang="en-US" dirty="0" smtClean="0"/>
              <a:t>where you </a:t>
            </a:r>
            <a:r>
              <a:rPr lang="en-US" dirty="0"/>
              <a:t>don’t require a menu item</a:t>
            </a:r>
            <a:r>
              <a:rPr lang="en-US" dirty="0" smtClean="0"/>
              <a:t>.</a:t>
            </a:r>
          </a:p>
          <a:p>
            <a:pPr marL="342900" indent="-342900">
              <a:buFont typeface="Arial"/>
              <a:buChar char="•"/>
            </a:pPr>
            <a:r>
              <a:rPr lang="en-US" b="1" dirty="0"/>
              <a:t>Pages</a:t>
            </a:r>
            <a:r>
              <a:rPr lang="en-US" dirty="0"/>
              <a:t> in WordPress are blocks of content, which are normally associated </a:t>
            </a:r>
            <a:r>
              <a:rPr lang="en-US" dirty="0" smtClean="0"/>
              <a:t>with menu </a:t>
            </a:r>
            <a:r>
              <a:rPr lang="en-US" dirty="0"/>
              <a:t>items.</a:t>
            </a:r>
            <a:endParaRPr lang="en-US" dirty="0" smtClean="0"/>
          </a:p>
          <a:p>
            <a:endParaRPr lang="en-US" dirty="0"/>
          </a:p>
        </p:txBody>
      </p:sp>
    </p:spTree>
    <p:extLst>
      <p:ext uri="{BB962C8B-B14F-4D97-AF65-F5344CB8AC3E}">
        <p14:creationId xmlns:p14="http://schemas.microsoft.com/office/powerpoint/2010/main" val="6906608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Templates and Themes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1" dirty="0"/>
              <a:t>WordPress templates </a:t>
            </a:r>
            <a:r>
              <a:rPr lang="en-US" dirty="0"/>
              <a:t>are the PHP files that control how content is pulled from </a:t>
            </a:r>
            <a:r>
              <a:rPr lang="en-US" dirty="0" smtClean="0"/>
              <a:t>the database </a:t>
            </a:r>
            <a:r>
              <a:rPr lang="en-US" dirty="0"/>
              <a:t>and presented to the user</a:t>
            </a:r>
            <a:r>
              <a:rPr lang="en-US" dirty="0" smtClean="0"/>
              <a:t>.</a:t>
            </a:r>
          </a:p>
          <a:p>
            <a:pPr marL="342900" indent="-342900">
              <a:buFont typeface="Arial"/>
              <a:buChar char="•"/>
            </a:pPr>
            <a:r>
              <a:rPr lang="en-US" b="1" dirty="0"/>
              <a:t>WordPress themes </a:t>
            </a:r>
            <a:r>
              <a:rPr lang="en-US" dirty="0"/>
              <a:t>are a collection of templates, images, styles, and other </a:t>
            </a:r>
            <a:r>
              <a:rPr lang="en-US" dirty="0" smtClean="0"/>
              <a:t>code snippets </a:t>
            </a:r>
            <a:r>
              <a:rPr lang="en-US" dirty="0"/>
              <a:t>that together define the look and feel of your entire site.</a:t>
            </a:r>
            <a:endParaRPr lang="en-US" dirty="0" smtClean="0"/>
          </a:p>
          <a:p>
            <a:pPr marL="342900" indent="-342900">
              <a:buFont typeface="Arial"/>
              <a:buChar char="•"/>
            </a:pPr>
            <a:endParaRPr lang="en-US" dirty="0"/>
          </a:p>
        </p:txBody>
      </p:sp>
    </p:spTree>
    <p:extLst>
      <p:ext uri="{BB962C8B-B14F-4D97-AF65-F5344CB8AC3E}">
        <p14:creationId xmlns:p14="http://schemas.microsoft.com/office/powerpoint/2010/main" val="2628702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Widgets</a:t>
            </a:r>
            <a:endParaRPr lang="en-US" dirty="0"/>
          </a:p>
        </p:txBody>
      </p:sp>
      <p:sp>
        <p:nvSpPr>
          <p:cNvPr id="3" name="Content Placeholder 2"/>
          <p:cNvSpPr>
            <a:spLocks noGrp="1"/>
          </p:cNvSpPr>
          <p:nvPr>
            <p:ph idx="1"/>
          </p:nvPr>
        </p:nvSpPr>
        <p:spPr>
          <a:xfrm>
            <a:off x="914400" y="1646237"/>
            <a:ext cx="7315200" cy="4525963"/>
          </a:xfrm>
        </p:spPr>
        <p:txBody>
          <a:bodyPr>
            <a:normAutofit fontScale="85000" lnSpcReduction="20000"/>
          </a:bodyPr>
          <a:lstStyle/>
          <a:p>
            <a:r>
              <a:rPr lang="en-US" b="1" dirty="0"/>
              <a:t>WordPress widgets </a:t>
            </a:r>
            <a:r>
              <a:rPr lang="en-US" dirty="0" smtClean="0"/>
              <a:t>allow </a:t>
            </a:r>
            <a:r>
              <a:rPr lang="en-US" dirty="0"/>
              <a:t>dynamic content </a:t>
            </a:r>
            <a:r>
              <a:rPr lang="en-US" dirty="0" smtClean="0"/>
              <a:t>to be </a:t>
            </a:r>
            <a:r>
              <a:rPr lang="en-US" dirty="0"/>
              <a:t>arranged in sidebars by nontechnical users through the </a:t>
            </a:r>
            <a:r>
              <a:rPr lang="en-US" dirty="0" smtClean="0"/>
              <a:t>dashboard. Examples include:</a:t>
            </a:r>
          </a:p>
          <a:p>
            <a:pPr marL="342900" indent="-342900">
              <a:buFont typeface="Arial"/>
              <a:buChar char="•"/>
            </a:pPr>
            <a:r>
              <a:rPr lang="en-US" b="1" dirty="0" smtClean="0"/>
              <a:t>Calendar </a:t>
            </a:r>
            <a:r>
              <a:rPr lang="en-US" dirty="0"/>
              <a:t>displays a clickable calendar with links if any posts occurred </a:t>
            </a:r>
            <a:r>
              <a:rPr lang="en-US" dirty="0" smtClean="0"/>
              <a:t>this month</a:t>
            </a:r>
            <a:r>
              <a:rPr lang="en-US" dirty="0"/>
              <a:t>.</a:t>
            </a:r>
          </a:p>
          <a:p>
            <a:pPr marL="342900" indent="-342900">
              <a:buFont typeface="Arial"/>
              <a:buChar char="•"/>
            </a:pPr>
            <a:r>
              <a:rPr lang="en-US" b="1" dirty="0" smtClean="0"/>
              <a:t>Categories </a:t>
            </a:r>
            <a:r>
              <a:rPr lang="en-US" dirty="0"/>
              <a:t>displays lists of links to all existing categories</a:t>
            </a:r>
            <a:r>
              <a:rPr lang="en-US" dirty="0" smtClean="0"/>
              <a:t>.</a:t>
            </a:r>
          </a:p>
          <a:p>
            <a:pPr marL="342900" indent="-342900">
              <a:buFont typeface="Arial"/>
              <a:buChar char="•"/>
            </a:pPr>
            <a:r>
              <a:rPr lang="en-US" b="1" dirty="0" smtClean="0"/>
              <a:t>Links </a:t>
            </a:r>
            <a:r>
              <a:rPr lang="en-US" dirty="0"/>
              <a:t>is a widget that allows users to manage internal or external links.</a:t>
            </a:r>
          </a:p>
          <a:p>
            <a:pPr marL="342900" indent="-342900">
              <a:buFont typeface="Arial"/>
              <a:buChar char="•"/>
            </a:pPr>
            <a:r>
              <a:rPr lang="en-US" b="1" dirty="0" smtClean="0"/>
              <a:t>Pages </a:t>
            </a:r>
            <a:r>
              <a:rPr lang="en-US" dirty="0"/>
              <a:t>displays links to all pages.</a:t>
            </a:r>
          </a:p>
          <a:p>
            <a:pPr marL="342900" indent="-342900">
              <a:buFont typeface="Arial"/>
              <a:buChar char="•"/>
            </a:pPr>
            <a:r>
              <a:rPr lang="en-US" b="1" dirty="0" smtClean="0"/>
              <a:t>Recent </a:t>
            </a:r>
            <a:r>
              <a:rPr lang="en-US" b="1" dirty="0"/>
              <a:t>Comments </a:t>
            </a:r>
            <a:r>
              <a:rPr lang="en-US" dirty="0"/>
              <a:t>displays the most recent comments.</a:t>
            </a:r>
          </a:p>
          <a:p>
            <a:pPr marL="342900" indent="-342900">
              <a:buFont typeface="Arial"/>
              <a:buChar char="•"/>
            </a:pPr>
            <a:r>
              <a:rPr lang="en-US" b="1" dirty="0" smtClean="0"/>
              <a:t>RSS </a:t>
            </a:r>
            <a:r>
              <a:rPr lang="en-US" dirty="0"/>
              <a:t>displays an RSS feed.</a:t>
            </a:r>
          </a:p>
          <a:p>
            <a:pPr marL="342900" indent="-342900">
              <a:buFont typeface="Arial"/>
              <a:buChar char="•"/>
            </a:pPr>
            <a:r>
              <a:rPr lang="en-US" b="1" dirty="0" smtClean="0"/>
              <a:t>Tag </a:t>
            </a:r>
            <a:r>
              <a:rPr lang="en-US" b="1" dirty="0"/>
              <a:t>Cloud </a:t>
            </a:r>
            <a:r>
              <a:rPr lang="en-US" dirty="0"/>
              <a:t>displays a clickable cloud of the top 45 words used as </a:t>
            </a:r>
            <a:r>
              <a:rPr lang="en-US" dirty="0" smtClean="0"/>
              <a:t>tag keywords</a:t>
            </a:r>
            <a:r>
              <a:rPr lang="en-US" dirty="0"/>
              <a:t>.</a:t>
            </a:r>
            <a:endParaRPr lang="en-US" dirty="0" smtClean="0"/>
          </a:p>
          <a:p>
            <a:pPr marL="342900" indent="-342900">
              <a:buFont typeface="Arial"/>
              <a:buChar char="•"/>
            </a:pPr>
            <a:endParaRPr lang="en-US" dirty="0"/>
          </a:p>
        </p:txBody>
      </p:sp>
    </p:spTree>
    <p:extLst>
      <p:ext uri="{BB962C8B-B14F-4D97-AF65-F5344CB8AC3E}">
        <p14:creationId xmlns:p14="http://schemas.microsoft.com/office/powerpoint/2010/main" val="3803737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Plugins</a:t>
            </a:r>
            <a:endParaRPr lang="en-US" dirty="0"/>
          </a:p>
        </p:txBody>
      </p:sp>
      <p:sp>
        <p:nvSpPr>
          <p:cNvPr id="3" name="Content Placeholder 2"/>
          <p:cNvSpPr>
            <a:spLocks noGrp="1"/>
          </p:cNvSpPr>
          <p:nvPr>
            <p:ph idx="1"/>
          </p:nvPr>
        </p:nvSpPr>
        <p:spPr>
          <a:xfrm>
            <a:off x="914400" y="1646237"/>
            <a:ext cx="7315200" cy="4525963"/>
          </a:xfrm>
        </p:spPr>
        <p:txBody>
          <a:bodyPr>
            <a:normAutofit/>
          </a:bodyPr>
          <a:lstStyle/>
          <a:p>
            <a:r>
              <a:rPr lang="en-US" b="1" dirty="0"/>
              <a:t>Plugins </a:t>
            </a:r>
            <a:r>
              <a:rPr lang="en-US" dirty="0"/>
              <a:t>refer to the third-party add-ons that extend the functionality of WordPress</a:t>
            </a:r>
            <a:r>
              <a:rPr lang="en-US" dirty="0" smtClean="0"/>
              <a:t>, many </a:t>
            </a:r>
            <a:r>
              <a:rPr lang="en-US" dirty="0"/>
              <a:t>of which you can download for free</a:t>
            </a:r>
            <a:r>
              <a:rPr lang="en-US" dirty="0" smtClean="0"/>
              <a:t>.</a:t>
            </a:r>
          </a:p>
          <a:p>
            <a:pPr marL="342900" indent="-342900">
              <a:buFont typeface="Arial"/>
              <a:buChar char="•"/>
            </a:pPr>
            <a:r>
              <a:rPr lang="en-US" dirty="0"/>
              <a:t>Plugins are modularized pieces of </a:t>
            </a:r>
            <a:r>
              <a:rPr lang="en-US" dirty="0" smtClean="0"/>
              <a:t>PHP code </a:t>
            </a:r>
            <a:r>
              <a:rPr lang="en-US" dirty="0"/>
              <a:t>that interact with the WordPress core to add new features. </a:t>
            </a:r>
            <a:endParaRPr lang="en-US" dirty="0" smtClean="0"/>
          </a:p>
          <a:p>
            <a:pPr marL="342900" indent="-342900">
              <a:buFont typeface="Arial"/>
              <a:buChar char="•"/>
            </a:pPr>
            <a:r>
              <a:rPr lang="en-US" dirty="0" smtClean="0"/>
              <a:t>Plugins are managed </a:t>
            </a:r>
            <a:r>
              <a:rPr lang="en-US" dirty="0"/>
              <a:t>through the </a:t>
            </a:r>
            <a:r>
              <a:rPr lang="en-US" b="1" dirty="0"/>
              <a:t>Plugins </a:t>
            </a:r>
            <a:r>
              <a:rPr lang="en-US" dirty="0"/>
              <a:t>link on the dashboard.</a:t>
            </a:r>
          </a:p>
        </p:txBody>
      </p:sp>
    </p:spTree>
    <p:extLst>
      <p:ext uri="{BB962C8B-B14F-4D97-AF65-F5344CB8AC3E}">
        <p14:creationId xmlns:p14="http://schemas.microsoft.com/office/powerpoint/2010/main" val="3899332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Websites</a:t>
            </a:r>
            <a:endParaRPr lang="en-US" dirty="0"/>
          </a:p>
        </p:txBody>
      </p:sp>
      <p:sp>
        <p:nvSpPr>
          <p:cNvPr id="3" name="Content Placeholder 2"/>
          <p:cNvSpPr>
            <a:spLocks noGrp="1"/>
          </p:cNvSpPr>
          <p:nvPr>
            <p:ph idx="1"/>
          </p:nvPr>
        </p:nvSpPr>
        <p:spPr/>
        <p:txBody>
          <a:bodyPr>
            <a:normAutofit lnSpcReduction="10000"/>
          </a:bodyPr>
          <a:lstStyle/>
          <a:p>
            <a:r>
              <a:rPr lang="en-US" dirty="0" smtClean="0"/>
              <a:t>The most significant drawback to the sites you have created so far is that these sites require a software developer to edit the code in order to make changes </a:t>
            </a:r>
          </a:p>
          <a:p>
            <a:r>
              <a:rPr lang="en-US" dirty="0" smtClean="0"/>
              <a:t>For </a:t>
            </a:r>
            <a:r>
              <a:rPr lang="en-US" dirty="0"/>
              <a:t>a small company, this can be a significant problem, since they </a:t>
            </a:r>
            <a:r>
              <a:rPr lang="en-US" dirty="0" smtClean="0"/>
              <a:t>cannot </a:t>
            </a:r>
            <a:r>
              <a:rPr lang="en-US" dirty="0"/>
              <a:t>afford a full-time programmer </a:t>
            </a:r>
            <a:r>
              <a:rPr lang="en-US" dirty="0" smtClean="0"/>
              <a:t>on staff.</a:t>
            </a:r>
          </a:p>
          <a:p>
            <a:r>
              <a:rPr lang="en-US" dirty="0"/>
              <a:t>These companies want a system that is</a:t>
            </a:r>
          </a:p>
          <a:p>
            <a:pPr marL="342900" indent="-342900">
              <a:buFont typeface="Arial"/>
              <a:buChar char="•"/>
            </a:pPr>
            <a:r>
              <a:rPr lang="en-US" dirty="0" smtClean="0"/>
              <a:t>Easy </a:t>
            </a:r>
            <a:r>
              <a:rPr lang="en-US" dirty="0"/>
              <a:t>for a nontechnical person to make changes to</a:t>
            </a:r>
          </a:p>
          <a:p>
            <a:pPr marL="342900" indent="-342900">
              <a:buFont typeface="Arial"/>
              <a:buChar char="•"/>
            </a:pPr>
            <a:r>
              <a:rPr lang="en-US" dirty="0" smtClean="0"/>
              <a:t>Consistent </a:t>
            </a:r>
            <a:r>
              <a:rPr lang="en-US" dirty="0"/>
              <a:t>and professional looking across the site</a:t>
            </a:r>
          </a:p>
          <a:p>
            <a:pPr marL="342900" indent="-342900">
              <a:buFont typeface="Arial"/>
              <a:buChar char="•"/>
            </a:pPr>
            <a:r>
              <a:rPr lang="en-US" dirty="0" smtClean="0"/>
              <a:t>Cost </a:t>
            </a:r>
            <a:r>
              <a:rPr lang="en-US" dirty="0"/>
              <a:t>effective</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9594044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Permalinks</a:t>
            </a:r>
            <a:endParaRPr lang="en-US" dirty="0"/>
          </a:p>
        </p:txBody>
      </p:sp>
      <p:sp>
        <p:nvSpPr>
          <p:cNvPr id="3" name="Content Placeholder 2"/>
          <p:cNvSpPr>
            <a:spLocks noGrp="1"/>
          </p:cNvSpPr>
          <p:nvPr>
            <p:ph idx="1"/>
          </p:nvPr>
        </p:nvSpPr>
        <p:spPr>
          <a:xfrm>
            <a:off x="914400" y="1646237"/>
            <a:ext cx="7315200" cy="4525963"/>
          </a:xfrm>
        </p:spPr>
        <p:txBody>
          <a:bodyPr>
            <a:normAutofit/>
          </a:bodyPr>
          <a:lstStyle/>
          <a:p>
            <a:r>
              <a:rPr lang="en-US" b="1" dirty="0"/>
              <a:t>Permalinks </a:t>
            </a:r>
            <a:r>
              <a:rPr lang="en-US" dirty="0"/>
              <a:t>is the term given to the links generated by WordPress when </a:t>
            </a:r>
            <a:r>
              <a:rPr lang="en-US" dirty="0" smtClean="0"/>
              <a:t>rendering the </a:t>
            </a:r>
            <a:r>
              <a:rPr lang="en-US" dirty="0"/>
              <a:t>navigation (and other links) for the </a:t>
            </a:r>
            <a:r>
              <a:rPr lang="en-US" dirty="0" smtClean="0"/>
              <a:t>site. </a:t>
            </a:r>
          </a:p>
          <a:p>
            <a:r>
              <a:rPr lang="en-US" dirty="0" smtClean="0"/>
              <a:t>Consider </a:t>
            </a:r>
            <a:r>
              <a:rPr lang="en-US" dirty="0"/>
              <a:t>an unsightly URL such as the following:</a:t>
            </a:r>
          </a:p>
          <a:p>
            <a:r>
              <a:rPr lang="en-US" b="1" dirty="0" err="1"/>
              <a:t>Example.com</a:t>
            </a:r>
            <a:r>
              <a:rPr lang="en-US" b="1" dirty="0"/>
              <a:t>/?</a:t>
            </a:r>
            <a:r>
              <a:rPr lang="en-US" b="1" dirty="0" err="1"/>
              <a:t>post_type</a:t>
            </a:r>
            <a:r>
              <a:rPr lang="en-US" b="1" dirty="0"/>
              <a:t>=</a:t>
            </a:r>
            <a:r>
              <a:rPr lang="en-US" b="1" dirty="0" err="1"/>
              <a:t>textbook&amp;p</a:t>
            </a:r>
            <a:r>
              <a:rPr lang="en-US" b="1" dirty="0"/>
              <a:t>=396</a:t>
            </a:r>
          </a:p>
          <a:p>
            <a:r>
              <a:rPr lang="en-US" dirty="0"/>
              <a:t>Permalink mappings allow URLs to be rewritten in order to make them </a:t>
            </a:r>
            <a:r>
              <a:rPr lang="en-US" dirty="0" smtClean="0"/>
              <a:t>easier for </a:t>
            </a:r>
            <a:r>
              <a:rPr lang="en-US" dirty="0"/>
              <a:t>the user to understand. </a:t>
            </a:r>
            <a:endParaRPr lang="en-US" dirty="0" smtClean="0"/>
          </a:p>
          <a:p>
            <a:r>
              <a:rPr lang="en-US" b="1" dirty="0" err="1" smtClean="0"/>
              <a:t>Example.com</a:t>
            </a:r>
            <a:r>
              <a:rPr lang="en-US" b="1" dirty="0"/>
              <a:t>/textbook/fundamentals-of-web-development/</a:t>
            </a:r>
          </a:p>
        </p:txBody>
      </p:sp>
    </p:spTree>
    <p:extLst>
      <p:ext uri="{BB962C8B-B14F-4D97-AF65-F5344CB8AC3E}">
        <p14:creationId xmlns:p14="http://schemas.microsoft.com/office/powerpoint/2010/main" val="19195147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Permalinks – Easy to SEO</a:t>
            </a:r>
            <a:endParaRPr lang="en-US" dirty="0"/>
          </a:p>
        </p:txBody>
      </p:sp>
      <p:pic>
        <p:nvPicPr>
          <p:cNvPr id="6" name="Content Placeholder 5" descr="4071518019.tif"/>
          <p:cNvPicPr>
            <a:picLocks noGrp="1" noChangeAspect="1"/>
          </p:cNvPicPr>
          <p:nvPr>
            <p:ph idx="1"/>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t="-41789" b="-41789"/>
          <a:stretch>
            <a:fillRect/>
          </a:stretch>
        </p:blipFill>
        <p:spPr/>
      </p:pic>
    </p:spTree>
    <p:extLst>
      <p:ext uri="{BB962C8B-B14F-4D97-AF65-F5344CB8AC3E}">
        <p14:creationId xmlns:p14="http://schemas.microsoft.com/office/powerpoint/2010/main" val="33113179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Taxonomies</a:t>
            </a:r>
            <a:endParaRPr lang="en-US" dirty="0"/>
          </a:p>
        </p:txBody>
      </p:sp>
      <p:sp>
        <p:nvSpPr>
          <p:cNvPr id="3" name="Content Placeholder 2"/>
          <p:cNvSpPr>
            <a:spLocks noGrp="1"/>
          </p:cNvSpPr>
          <p:nvPr>
            <p:ph idx="1"/>
          </p:nvPr>
        </p:nvSpPr>
        <p:spPr>
          <a:xfrm>
            <a:off x="914400" y="1646237"/>
            <a:ext cx="7315200" cy="4525963"/>
          </a:xfrm>
        </p:spPr>
        <p:txBody>
          <a:bodyPr>
            <a:normAutofit/>
          </a:bodyPr>
          <a:lstStyle/>
          <a:p>
            <a:r>
              <a:rPr lang="en-US" dirty="0"/>
              <a:t>WordPress supports classification </a:t>
            </a:r>
            <a:r>
              <a:rPr lang="en-US" dirty="0" smtClean="0"/>
              <a:t>of your </a:t>
            </a:r>
            <a:r>
              <a:rPr lang="en-US" dirty="0"/>
              <a:t>posts with metadata </a:t>
            </a:r>
            <a:r>
              <a:rPr lang="en-US" dirty="0" smtClean="0"/>
              <a:t>related to </a:t>
            </a:r>
          </a:p>
          <a:p>
            <a:pPr marL="342900" indent="-342900">
              <a:buFont typeface="Arial"/>
              <a:buChar char="•"/>
            </a:pPr>
            <a:r>
              <a:rPr lang="en-US" b="1" dirty="0" smtClean="0"/>
              <a:t>Authors</a:t>
            </a:r>
          </a:p>
          <a:p>
            <a:pPr marL="342900" indent="-342900">
              <a:buFont typeface="Arial"/>
              <a:buChar char="•"/>
            </a:pPr>
            <a:r>
              <a:rPr lang="en-US" b="1" dirty="0" smtClean="0"/>
              <a:t>Categories</a:t>
            </a:r>
          </a:p>
          <a:p>
            <a:pPr marL="342900" indent="-342900">
              <a:buFont typeface="Arial"/>
              <a:buChar char="•"/>
            </a:pPr>
            <a:r>
              <a:rPr lang="en-US" b="1" dirty="0" smtClean="0"/>
              <a:t>Tags</a:t>
            </a:r>
          </a:p>
          <a:p>
            <a:pPr marL="342900" indent="-342900">
              <a:buFont typeface="Arial"/>
              <a:buChar char="•"/>
            </a:pPr>
            <a:r>
              <a:rPr lang="en-US" b="1" dirty="0" smtClean="0"/>
              <a:t>Link Categories</a:t>
            </a:r>
          </a:p>
          <a:p>
            <a:pPr marL="342900" indent="-342900">
              <a:buFont typeface="Arial"/>
              <a:buChar char="•"/>
            </a:pPr>
            <a:r>
              <a:rPr lang="en-US" b="1" dirty="0" smtClean="0"/>
              <a:t>Custom Taxonomies</a:t>
            </a:r>
          </a:p>
          <a:p>
            <a:endParaRPr lang="en-US" b="1" dirty="0"/>
          </a:p>
        </p:txBody>
      </p:sp>
    </p:spTree>
    <p:extLst>
      <p:ext uri="{BB962C8B-B14F-4D97-AF65-F5344CB8AC3E}">
        <p14:creationId xmlns:p14="http://schemas.microsoft.com/office/powerpoint/2010/main" val="2912654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Taxonomies - Categories</a:t>
            </a:r>
            <a:endParaRPr lang="en-US" dirty="0"/>
          </a:p>
        </p:txBody>
      </p:sp>
      <p:sp>
        <p:nvSpPr>
          <p:cNvPr id="3" name="Content Placeholder 2"/>
          <p:cNvSpPr>
            <a:spLocks noGrp="1"/>
          </p:cNvSpPr>
          <p:nvPr>
            <p:ph idx="1"/>
          </p:nvPr>
        </p:nvSpPr>
        <p:spPr>
          <a:xfrm>
            <a:off x="914400" y="1646237"/>
            <a:ext cx="7315200" cy="4525963"/>
          </a:xfrm>
        </p:spPr>
        <p:txBody>
          <a:bodyPr>
            <a:normAutofit/>
          </a:bodyPr>
          <a:lstStyle/>
          <a:p>
            <a:r>
              <a:rPr lang="en-US" dirty="0"/>
              <a:t>Categories are the most intuitive method of classifying your posts in </a:t>
            </a:r>
            <a:r>
              <a:rPr lang="en-US" dirty="0" smtClean="0"/>
              <a:t>WordPress</a:t>
            </a:r>
          </a:p>
          <a:p>
            <a:endParaRPr lang="en-US" b="1" dirty="0" smtClean="0"/>
          </a:p>
          <a:p>
            <a:endParaRPr lang="en-US" b="1" dirty="0"/>
          </a:p>
        </p:txBody>
      </p:sp>
      <p:pic>
        <p:nvPicPr>
          <p:cNvPr id="5" name="Picture 4" descr="4071518018.tif"/>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85799" y="2743200"/>
            <a:ext cx="7519343" cy="2590800"/>
          </a:xfrm>
          <a:prstGeom prst="rect">
            <a:avLst/>
          </a:prstGeom>
        </p:spPr>
      </p:pic>
    </p:spTree>
    <p:extLst>
      <p:ext uri="{BB962C8B-B14F-4D97-AF65-F5344CB8AC3E}">
        <p14:creationId xmlns:p14="http://schemas.microsoft.com/office/powerpoint/2010/main" val="2684296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WordPress Nomenclature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Taxonomies – Other classifications</a:t>
            </a:r>
            <a:endParaRPr lang="en-US" dirty="0"/>
          </a:p>
        </p:txBody>
      </p:sp>
      <p:sp>
        <p:nvSpPr>
          <p:cNvPr id="3" name="Content Placeholder 2"/>
          <p:cNvSpPr>
            <a:spLocks noGrp="1"/>
          </p:cNvSpPr>
          <p:nvPr>
            <p:ph idx="1"/>
          </p:nvPr>
        </p:nvSpPr>
        <p:spPr>
          <a:xfrm>
            <a:off x="914400" y="1646237"/>
            <a:ext cx="7315200" cy="4525963"/>
          </a:xfrm>
        </p:spPr>
        <p:txBody>
          <a:bodyPr>
            <a:normAutofit/>
          </a:bodyPr>
          <a:lstStyle/>
          <a:p>
            <a:pPr marL="342900" indent="-342900">
              <a:buFont typeface="Arial"/>
              <a:buChar char="•"/>
            </a:pPr>
            <a:r>
              <a:rPr lang="en-US" b="1" dirty="0"/>
              <a:t>Tags</a:t>
            </a:r>
            <a:r>
              <a:rPr lang="en-US" dirty="0"/>
              <a:t> are almost identical to categories except they are more open-ended, in </a:t>
            </a:r>
            <a:r>
              <a:rPr lang="en-US" dirty="0" smtClean="0"/>
              <a:t>that content </a:t>
            </a:r>
            <a:r>
              <a:rPr lang="en-US" dirty="0"/>
              <a:t>creators can add them on the fly, and are not limited to the predefined </a:t>
            </a:r>
            <a:r>
              <a:rPr lang="en-US" dirty="0" smtClean="0"/>
              <a:t>terms like </a:t>
            </a:r>
            <a:r>
              <a:rPr lang="en-US" dirty="0"/>
              <a:t>they are with categories</a:t>
            </a:r>
            <a:r>
              <a:rPr lang="en-US" dirty="0" smtClean="0"/>
              <a:t>.</a:t>
            </a:r>
            <a:br>
              <a:rPr lang="en-US" dirty="0" smtClean="0"/>
            </a:br>
            <a:endParaRPr lang="en-US" dirty="0" smtClean="0"/>
          </a:p>
          <a:p>
            <a:pPr marL="342900" indent="-342900">
              <a:buFont typeface="Arial"/>
              <a:buChar char="•"/>
            </a:pPr>
            <a:r>
              <a:rPr lang="en-US" b="1" dirty="0" smtClean="0"/>
              <a:t>Link </a:t>
            </a:r>
            <a:r>
              <a:rPr lang="en-US" b="1" dirty="0"/>
              <a:t>categories </a:t>
            </a:r>
            <a:r>
              <a:rPr lang="en-US" dirty="0"/>
              <a:t>are used internally by WordPress by those who want to </a:t>
            </a:r>
            <a:r>
              <a:rPr lang="en-US" dirty="0" smtClean="0"/>
              <a:t>categorize external </a:t>
            </a:r>
            <a:r>
              <a:rPr lang="en-US" dirty="0"/>
              <a:t>links</a:t>
            </a:r>
            <a:r>
              <a:rPr lang="en-US" dirty="0" smtClean="0"/>
              <a:t>.</a:t>
            </a:r>
          </a:p>
          <a:p>
            <a:pPr marL="342900" indent="-342900">
              <a:buFont typeface="Arial"/>
              <a:buChar char="•"/>
            </a:pPr>
            <a:r>
              <a:rPr lang="en-US" dirty="0" smtClean="0"/>
              <a:t>WordPress lets you define </a:t>
            </a:r>
            <a:r>
              <a:rPr lang="en-US" dirty="0"/>
              <a:t>your own types of taxonomy</a:t>
            </a:r>
            <a:endParaRPr lang="en-US" b="1" dirty="0" smtClean="0"/>
          </a:p>
          <a:p>
            <a:endParaRPr lang="en-US" b="1" dirty="0"/>
          </a:p>
        </p:txBody>
      </p:sp>
    </p:spTree>
    <p:extLst>
      <p:ext uri="{BB962C8B-B14F-4D97-AF65-F5344CB8AC3E}">
        <p14:creationId xmlns:p14="http://schemas.microsoft.com/office/powerpoint/2010/main" val="6314615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WordPress Template Hierarchy</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Which file executes?</a:t>
            </a:r>
            <a:endParaRPr lang="en-US" dirty="0"/>
          </a:p>
        </p:txBody>
      </p:sp>
      <p:sp>
        <p:nvSpPr>
          <p:cNvPr id="5" name="Content Placeholder 4"/>
          <p:cNvSpPr>
            <a:spLocks noGrp="1"/>
          </p:cNvSpPr>
          <p:nvPr>
            <p:ph idx="1"/>
          </p:nvPr>
        </p:nvSpPr>
        <p:spPr/>
        <p:txBody>
          <a:bodyPr/>
          <a:lstStyle/>
          <a:p>
            <a:r>
              <a:rPr lang="en-US" dirty="0"/>
              <a:t>The default WordPress installation comes with a default theme containing </a:t>
            </a:r>
            <a:r>
              <a:rPr lang="en-US" dirty="0" smtClean="0"/>
              <a:t>many templates </a:t>
            </a:r>
            <a:r>
              <a:rPr lang="en-US" dirty="0"/>
              <a:t>to support the most common types of wireframes you will need. There </a:t>
            </a:r>
            <a:r>
              <a:rPr lang="en-US" dirty="0" smtClean="0"/>
              <a:t>are templates </a:t>
            </a:r>
            <a:r>
              <a:rPr lang="en-US" dirty="0"/>
              <a:t>to </a:t>
            </a:r>
            <a:r>
              <a:rPr lang="en-US" dirty="0" smtClean="0"/>
              <a:t>display:</a:t>
            </a:r>
          </a:p>
          <a:p>
            <a:pPr marL="342900" indent="-342900">
              <a:buFont typeface="Arial"/>
              <a:buChar char="•"/>
            </a:pPr>
            <a:r>
              <a:rPr lang="en-US" dirty="0" smtClean="0"/>
              <a:t>a </a:t>
            </a:r>
            <a:r>
              <a:rPr lang="en-US" dirty="0"/>
              <a:t>single page or </a:t>
            </a:r>
            <a:r>
              <a:rPr lang="en-US" dirty="0" smtClean="0"/>
              <a:t>post</a:t>
            </a:r>
          </a:p>
          <a:p>
            <a:pPr marL="342900" indent="-342900">
              <a:buFont typeface="Arial"/>
              <a:buChar char="•"/>
            </a:pPr>
            <a:r>
              <a:rPr lang="en-US" dirty="0" smtClean="0"/>
              <a:t>the </a:t>
            </a:r>
            <a:r>
              <a:rPr lang="en-US" dirty="0"/>
              <a:t>home </a:t>
            </a:r>
            <a:r>
              <a:rPr lang="en-US" dirty="0" smtClean="0"/>
              <a:t>page</a:t>
            </a:r>
          </a:p>
          <a:p>
            <a:pPr marL="342900" indent="-342900">
              <a:buFont typeface="Arial"/>
              <a:buChar char="•"/>
            </a:pPr>
            <a:r>
              <a:rPr lang="en-US" dirty="0" smtClean="0"/>
              <a:t>404 </a:t>
            </a:r>
            <a:r>
              <a:rPr lang="en-US" dirty="0"/>
              <a:t>not found </a:t>
            </a:r>
            <a:r>
              <a:rPr lang="en-US" dirty="0" smtClean="0"/>
              <a:t>page</a:t>
            </a:r>
            <a:endParaRPr lang="en-US" dirty="0"/>
          </a:p>
          <a:p>
            <a:pPr marL="342900" indent="-342900">
              <a:buFont typeface="Arial"/>
              <a:buChar char="•"/>
            </a:pPr>
            <a:r>
              <a:rPr lang="en-US" dirty="0" smtClean="0"/>
              <a:t>categories </a:t>
            </a:r>
            <a:r>
              <a:rPr lang="en-US" dirty="0"/>
              <a:t>of posts </a:t>
            </a:r>
            <a:endParaRPr lang="en-US" dirty="0" smtClean="0"/>
          </a:p>
          <a:p>
            <a:pPr marL="342900" indent="-342900">
              <a:buFont typeface="Arial"/>
              <a:buChar char="•"/>
            </a:pPr>
            <a:r>
              <a:rPr lang="en-US" dirty="0"/>
              <a:t>a</a:t>
            </a:r>
            <a:r>
              <a:rPr lang="en-US" dirty="0" smtClean="0"/>
              <a:t>n archive of posts</a:t>
            </a:r>
            <a:endParaRPr lang="en-US" dirty="0"/>
          </a:p>
        </p:txBody>
      </p:sp>
    </p:spTree>
    <p:extLst>
      <p:ext uri="{BB962C8B-B14F-4D97-AF65-F5344CB8AC3E}">
        <p14:creationId xmlns:p14="http://schemas.microsoft.com/office/powerpoint/2010/main" val="3712251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WordPress Template Hierarchy</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Which file executes?</a:t>
            </a:r>
            <a:endParaRPr lang="en-US" dirty="0"/>
          </a:p>
        </p:txBody>
      </p:sp>
      <p:pic>
        <p:nvPicPr>
          <p:cNvPr id="6" name="Content Placeholder 5" descr="4071518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0414" r="-10414"/>
          <a:stretch>
            <a:fillRect/>
          </a:stretch>
        </p:blipFill>
        <p:spPr>
          <a:xfrm>
            <a:off x="685800" y="1219200"/>
            <a:ext cx="7354168" cy="5200083"/>
          </a:xfrm>
        </p:spPr>
      </p:pic>
    </p:spTree>
    <p:extLst>
      <p:ext uri="{BB962C8B-B14F-4D97-AF65-F5344CB8AC3E}">
        <p14:creationId xmlns:p14="http://schemas.microsoft.com/office/powerpoint/2010/main" val="20954035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WordPress Template Hierarchy</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Which file executes?</a:t>
            </a:r>
            <a:endParaRPr lang="en-US" dirty="0"/>
          </a:p>
        </p:txBody>
      </p:sp>
      <p:sp>
        <p:nvSpPr>
          <p:cNvPr id="3" name="Content Placeholder 2"/>
          <p:cNvSpPr>
            <a:spLocks noGrp="1"/>
          </p:cNvSpPr>
          <p:nvPr>
            <p:ph idx="1"/>
          </p:nvPr>
        </p:nvSpPr>
        <p:spPr/>
        <p:txBody>
          <a:bodyPr/>
          <a:lstStyle/>
          <a:p>
            <a:r>
              <a:rPr lang="en-US" dirty="0"/>
              <a:t>When a user makes a request, the WordPress CMS determines which template </a:t>
            </a:r>
            <a:r>
              <a:rPr lang="en-US" dirty="0" smtClean="0"/>
              <a:t>to use </a:t>
            </a:r>
            <a:r>
              <a:rPr lang="en-US" dirty="0"/>
              <a:t>to format and deliver the content based on the attributes of the requested page. </a:t>
            </a:r>
            <a:endParaRPr lang="en-US" dirty="0" smtClean="0"/>
          </a:p>
          <a:p>
            <a:r>
              <a:rPr lang="en-US" dirty="0" smtClean="0"/>
              <a:t>If</a:t>
            </a:r>
            <a:r>
              <a:rPr lang="en-US" dirty="0"/>
              <a:t> </a:t>
            </a:r>
            <a:r>
              <a:rPr lang="en-US" dirty="0" smtClean="0"/>
              <a:t>a </a:t>
            </a:r>
            <a:r>
              <a:rPr lang="en-US" dirty="0"/>
              <a:t>particular template cannot be found, WordPress continues going down the </a:t>
            </a:r>
            <a:r>
              <a:rPr lang="en-US" dirty="0" smtClean="0"/>
              <a:t>hierarchy until </a:t>
            </a:r>
            <a:r>
              <a:rPr lang="en-US" dirty="0"/>
              <a:t>it finds one, ultimately ending with </a:t>
            </a:r>
            <a:r>
              <a:rPr lang="en-US" b="1" dirty="0" err="1"/>
              <a:t>index.php</a:t>
            </a:r>
            <a:r>
              <a:rPr lang="en-US" dirty="0"/>
              <a:t>.</a:t>
            </a:r>
          </a:p>
        </p:txBody>
      </p:sp>
    </p:spTree>
    <p:extLst>
      <p:ext uri="{BB962C8B-B14F-4D97-AF65-F5344CB8AC3E}">
        <p14:creationId xmlns:p14="http://schemas.microsoft.com/office/powerpoint/2010/main" val="21756121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Modifying </a:t>
            </a:r>
            <a:r>
              <a:rPr lang="en-US" dirty="0" smtClean="0">
                <a:solidFill>
                  <a:srgbClr val="467082"/>
                </a:solidFill>
              </a:rPr>
              <a:t>Themes</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 </a:t>
            </a:r>
            <a:r>
              <a:rPr lang="en-US" dirty="0" smtClean="0"/>
              <a:t>of 8</a:t>
            </a:r>
            <a:endParaRPr lang="en-US" dirty="0">
              <a:solidFill>
                <a:schemeClr val="tx1"/>
              </a:solidFill>
            </a:endParaRPr>
          </a:p>
        </p:txBody>
      </p:sp>
    </p:spTree>
    <p:extLst>
      <p:ext uri="{BB962C8B-B14F-4D97-AF65-F5344CB8AC3E}">
        <p14:creationId xmlns:p14="http://schemas.microsoft.com/office/powerpoint/2010/main" val="1976653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Modifying Themes</a:t>
            </a:r>
            <a:endParaRPr lang="en-US" dirty="0"/>
          </a:p>
        </p:txBody>
      </p:sp>
      <p:sp>
        <p:nvSpPr>
          <p:cNvPr id="3" name="Content Placeholder 2"/>
          <p:cNvSpPr>
            <a:spLocks noGrp="1"/>
          </p:cNvSpPr>
          <p:nvPr>
            <p:ph idx="1"/>
          </p:nvPr>
        </p:nvSpPr>
        <p:spPr/>
        <p:txBody>
          <a:bodyPr/>
          <a:lstStyle/>
          <a:p>
            <a:r>
              <a:rPr lang="en-US" dirty="0"/>
              <a:t>The easiest customization you can make to a WordPress installation is to change </a:t>
            </a:r>
            <a:r>
              <a:rPr lang="en-US" dirty="0" smtClean="0"/>
              <a:t>the </a:t>
            </a:r>
            <a:r>
              <a:rPr lang="en-US" b="1" dirty="0" smtClean="0"/>
              <a:t>theme</a:t>
            </a:r>
            <a:r>
              <a:rPr lang="en-US" dirty="0" smtClean="0"/>
              <a:t> </a:t>
            </a:r>
            <a:r>
              <a:rPr lang="en-US" dirty="0"/>
              <a:t>through the </a:t>
            </a:r>
            <a:r>
              <a:rPr lang="en-US" dirty="0" smtClean="0"/>
              <a:t>dashboard</a:t>
            </a:r>
          </a:p>
          <a:p>
            <a:r>
              <a:rPr lang="en-US" dirty="0"/>
              <a:t>All the files you need to edit themes are found in the folder </a:t>
            </a:r>
            <a:r>
              <a:rPr lang="en-US" b="1" dirty="0"/>
              <a:t>/</a:t>
            </a:r>
            <a:r>
              <a:rPr lang="en-US" b="1" dirty="0" err="1"/>
              <a:t>wp</a:t>
            </a:r>
            <a:r>
              <a:rPr lang="en-US" b="1" dirty="0"/>
              <a:t>-content/themes</a:t>
            </a:r>
            <a:r>
              <a:rPr lang="en-US" b="1" dirty="0" smtClean="0"/>
              <a:t>/ </a:t>
            </a:r>
            <a:r>
              <a:rPr lang="en-US" dirty="0" smtClean="0"/>
              <a:t>with </a:t>
            </a:r>
            <a:r>
              <a:rPr lang="en-US" dirty="0"/>
              <a:t>a subfolder containing every theme you have installed</a:t>
            </a:r>
            <a:r>
              <a:rPr lang="en-US" dirty="0" smtClean="0"/>
              <a:t>.</a:t>
            </a:r>
            <a:r>
              <a:rPr lang="en-US" dirty="0"/>
              <a:t> </a:t>
            </a:r>
            <a:endParaRPr lang="en-US" dirty="0" smtClean="0"/>
          </a:p>
          <a:p>
            <a:r>
              <a:rPr lang="en-US" dirty="0" smtClean="0"/>
              <a:t>Each </a:t>
            </a:r>
            <a:r>
              <a:rPr lang="en-US" dirty="0"/>
              <a:t>theme </a:t>
            </a:r>
            <a:r>
              <a:rPr lang="en-US" dirty="0" smtClean="0"/>
              <a:t>contains many </a:t>
            </a:r>
            <a:r>
              <a:rPr lang="en-US" dirty="0"/>
              <a:t>files </a:t>
            </a:r>
            <a:r>
              <a:rPr lang="en-US" dirty="0" smtClean="0"/>
              <a:t>found in the previously shown hierarchy</a:t>
            </a:r>
          </a:p>
          <a:p>
            <a:endParaRPr lang="en-US" dirty="0" smtClean="0"/>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Easy in WordPress</a:t>
            </a:r>
            <a:endParaRPr lang="en-US" dirty="0"/>
          </a:p>
        </p:txBody>
      </p:sp>
    </p:spTree>
    <p:extLst>
      <p:ext uri="{BB962C8B-B14F-4D97-AF65-F5344CB8AC3E}">
        <p14:creationId xmlns:p14="http://schemas.microsoft.com/office/powerpoint/2010/main" val="3001215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Websites</a:t>
            </a:r>
            <a:endParaRPr lang="en-US" dirty="0"/>
          </a:p>
        </p:txBody>
      </p:sp>
      <p:sp>
        <p:nvSpPr>
          <p:cNvPr id="3" name="Content Placeholder 2"/>
          <p:cNvSpPr>
            <a:spLocks noGrp="1"/>
          </p:cNvSpPr>
          <p:nvPr>
            <p:ph idx="1"/>
          </p:nvPr>
        </p:nvSpPr>
        <p:spPr>
          <a:xfrm>
            <a:off x="914400" y="1646237"/>
            <a:ext cx="7391400" cy="4525963"/>
          </a:xfrm>
        </p:spPr>
        <p:txBody>
          <a:bodyPr>
            <a:normAutofit/>
          </a:bodyPr>
          <a:lstStyle/>
          <a:p>
            <a:r>
              <a:rPr lang="en-US" dirty="0" smtClean="0"/>
              <a:t>A typical website requires :</a:t>
            </a:r>
          </a:p>
          <a:p>
            <a:r>
              <a:rPr lang="en-US" b="1" dirty="0" smtClean="0"/>
              <a:t>Management </a:t>
            </a:r>
            <a:r>
              <a:rPr lang="en-US" dirty="0"/>
              <a:t>provides a mechanism for uploading and managing images</a:t>
            </a:r>
            <a:r>
              <a:rPr lang="en-US" dirty="0" smtClean="0"/>
              <a:t>, documents</a:t>
            </a:r>
            <a:r>
              <a:rPr lang="en-US" dirty="0"/>
              <a:t>, videos, and other assets.</a:t>
            </a:r>
          </a:p>
          <a:p>
            <a:r>
              <a:rPr lang="en-US" b="1" dirty="0" smtClean="0"/>
              <a:t>Menu </a:t>
            </a:r>
            <a:r>
              <a:rPr lang="en-US" b="1" dirty="0"/>
              <a:t>control </a:t>
            </a:r>
            <a:r>
              <a:rPr lang="en-US" dirty="0"/>
              <a:t>manages the menus on a site and links menu items </a:t>
            </a:r>
            <a:r>
              <a:rPr lang="en-US" dirty="0" smtClean="0"/>
              <a:t>to particular </a:t>
            </a:r>
            <a:r>
              <a:rPr lang="en-US" dirty="0"/>
              <a:t>pages.</a:t>
            </a:r>
          </a:p>
          <a:p>
            <a:r>
              <a:rPr lang="en-US" b="1" dirty="0" smtClean="0"/>
              <a:t>Search </a:t>
            </a:r>
            <a:r>
              <a:rPr lang="en-US" b="1" dirty="0"/>
              <a:t>functionality </a:t>
            </a:r>
            <a:r>
              <a:rPr lang="en-US" dirty="0"/>
              <a:t>can be built into systems so that users can search </a:t>
            </a:r>
            <a:r>
              <a:rPr lang="en-US" dirty="0" smtClean="0"/>
              <a:t>the entire </a:t>
            </a:r>
            <a:r>
              <a:rPr lang="en-US" dirty="0"/>
              <a:t>website.</a:t>
            </a:r>
          </a:p>
          <a:p>
            <a:r>
              <a:rPr lang="en-US" b="1" dirty="0" smtClean="0"/>
              <a:t>Template </a:t>
            </a:r>
            <a:r>
              <a:rPr lang="en-US" b="1" dirty="0"/>
              <a:t>management </a:t>
            </a:r>
            <a:r>
              <a:rPr lang="en-US" dirty="0"/>
              <a:t>allows the structure of the site to be edited and </a:t>
            </a:r>
            <a:r>
              <a:rPr lang="en-US" dirty="0" smtClean="0"/>
              <a:t>then applied </a:t>
            </a:r>
            <a:r>
              <a:rPr lang="en-US" dirty="0"/>
              <a:t>to all pages</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Components of a Managed Website</a:t>
            </a:r>
            <a:endParaRPr lang="en-US" dirty="0"/>
          </a:p>
        </p:txBody>
      </p:sp>
    </p:spTree>
    <p:extLst>
      <p:ext uri="{BB962C8B-B14F-4D97-AF65-F5344CB8AC3E}">
        <p14:creationId xmlns:p14="http://schemas.microsoft.com/office/powerpoint/2010/main" val="6666531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themes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 Dashboard</a:t>
            </a:r>
            <a:endParaRPr lang="en-US" dirty="0"/>
          </a:p>
        </p:txBody>
      </p:sp>
      <p:pic>
        <p:nvPicPr>
          <p:cNvPr id="6" name="Content Placeholder 5" descr="4071518021.tif"/>
          <p:cNvPicPr>
            <a:picLocks noGrp="1" noChangeAspect="1"/>
          </p:cNvPicPr>
          <p:nvPr>
            <p:ph idx="1"/>
          </p:nvPr>
        </p:nvPicPr>
        <p:blipFill>
          <a:blip r:embed="rId2" cstate="print">
            <a:extLst>
              <a:ext uri="{28A0092B-C50C-407E-A947-70E740481C1C}">
                <a14:useLocalDpi xmlns:a14="http://schemas.microsoft.com/office/drawing/2010/main" val="0"/>
              </a:ext>
            </a:extLst>
          </a:blip>
          <a:srcRect t="-10893" b="-10893"/>
          <a:stretch>
            <a:fillRect/>
          </a:stretch>
        </p:blipFill>
        <p:spPr/>
      </p:pic>
    </p:spTree>
    <p:extLst>
      <p:ext uri="{BB962C8B-B14F-4D97-AF65-F5344CB8AC3E}">
        <p14:creationId xmlns:p14="http://schemas.microsoft.com/office/powerpoint/2010/main" val="542127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Child Theme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Once you finish you can activate though dashboard</a:t>
            </a:r>
            <a:endParaRPr lang="en-US" dirty="0"/>
          </a:p>
        </p:txBody>
      </p:sp>
      <p:sp>
        <p:nvSpPr>
          <p:cNvPr id="3" name="Content Placeholder 2"/>
          <p:cNvSpPr>
            <a:spLocks noGrp="1"/>
          </p:cNvSpPr>
          <p:nvPr>
            <p:ph idx="1"/>
          </p:nvPr>
        </p:nvSpPr>
        <p:spPr/>
        <p:txBody>
          <a:bodyPr/>
          <a:lstStyle/>
          <a:p>
            <a:r>
              <a:rPr lang="en-US" dirty="0"/>
              <a:t>To start a child theme from an existing </a:t>
            </a:r>
            <a:r>
              <a:rPr lang="en-US" dirty="0" smtClean="0"/>
              <a:t>one, </a:t>
            </a:r>
            <a:r>
              <a:rPr lang="en-US" dirty="0"/>
              <a:t>create a new folder on the server in the theme folder</a:t>
            </a:r>
            <a:r>
              <a:rPr lang="en-US" dirty="0" smtClean="0"/>
              <a:t>.</a:t>
            </a:r>
          </a:p>
          <a:p>
            <a:r>
              <a:rPr lang="en-US" dirty="0"/>
              <a:t>In that folder create a </a:t>
            </a:r>
            <a:r>
              <a:rPr lang="en-US" b="1" dirty="0" err="1"/>
              <a:t>style.css</a:t>
            </a:r>
            <a:r>
              <a:rPr lang="en-US" b="1" dirty="0"/>
              <a:t> </a:t>
            </a:r>
            <a:r>
              <a:rPr lang="en-US" dirty="0"/>
              <a:t>file </a:t>
            </a:r>
            <a:r>
              <a:rPr lang="en-US" dirty="0" smtClean="0"/>
              <a:t>with the </a:t>
            </a:r>
            <a:r>
              <a:rPr lang="en-US" dirty="0"/>
              <a:t>comment from Listing 18.2, which defines the theme name and the template </a:t>
            </a:r>
            <a:r>
              <a:rPr lang="en-US" dirty="0" smtClean="0"/>
              <a:t>to use </a:t>
            </a:r>
            <a:r>
              <a:rPr lang="en-US" dirty="0"/>
              <a:t>with it.</a:t>
            </a:r>
            <a:endParaRPr lang="en-US" dirty="0" smtClean="0"/>
          </a:p>
          <a:p>
            <a:endParaRPr lang="en-US" dirty="0"/>
          </a:p>
        </p:txBody>
      </p:sp>
      <p:pic>
        <p:nvPicPr>
          <p:cNvPr id="5" name="Picture 4" descr="Screen Shot 2014-02-17 at 12.33.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038600"/>
            <a:ext cx="5562600" cy="2287161"/>
          </a:xfrm>
          <a:prstGeom prst="rect">
            <a:avLst/>
          </a:prstGeom>
        </p:spPr>
      </p:pic>
    </p:spTree>
    <p:extLst>
      <p:ext uri="{BB962C8B-B14F-4D97-AF65-F5344CB8AC3E}">
        <p14:creationId xmlns:p14="http://schemas.microsoft.com/office/powerpoint/2010/main" val="222301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Theme Files</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p:txBody>
          <a:bodyPr/>
          <a:lstStyle/>
          <a:p>
            <a:r>
              <a:rPr lang="en-US" dirty="0"/>
              <a:t>Y</a:t>
            </a:r>
            <a:r>
              <a:rPr lang="en-US" dirty="0" smtClean="0"/>
              <a:t>ou </a:t>
            </a:r>
            <a:r>
              <a:rPr lang="en-US" dirty="0"/>
              <a:t>may </a:t>
            </a:r>
            <a:r>
              <a:rPr lang="en-US" dirty="0" smtClean="0"/>
              <a:t>want to change what HTML is output</a:t>
            </a:r>
          </a:p>
          <a:p>
            <a:pPr marL="457200" indent="-457200">
              <a:buFont typeface="+mj-lt"/>
              <a:buAutoNum type="arabicPeriod"/>
            </a:pPr>
            <a:r>
              <a:rPr lang="en-US" dirty="0" smtClean="0"/>
              <a:t>determine </a:t>
            </a:r>
            <a:r>
              <a:rPr lang="en-US" dirty="0"/>
              <a:t>which template file you </a:t>
            </a:r>
            <a:r>
              <a:rPr lang="en-US" dirty="0" smtClean="0"/>
              <a:t>want to </a:t>
            </a:r>
            <a:r>
              <a:rPr lang="en-US" dirty="0"/>
              <a:t>change. </a:t>
            </a:r>
            <a:endParaRPr lang="en-US" dirty="0" smtClean="0"/>
          </a:p>
          <a:p>
            <a:pPr marL="457200" indent="-457200">
              <a:buFont typeface="+mj-lt"/>
              <a:buAutoNum type="arabicPeriod"/>
            </a:pPr>
            <a:r>
              <a:rPr lang="en-US" dirty="0" smtClean="0"/>
              <a:t>Copy the </a:t>
            </a:r>
            <a:r>
              <a:rPr lang="en-US" dirty="0"/>
              <a:t>newly </a:t>
            </a:r>
            <a:r>
              <a:rPr lang="en-US" dirty="0" smtClean="0"/>
              <a:t>particular template file </a:t>
            </a:r>
            <a:r>
              <a:rPr lang="en-US" dirty="0"/>
              <a:t>to </a:t>
            </a:r>
            <a:r>
              <a:rPr lang="en-US" dirty="0" smtClean="0"/>
              <a:t>the child theme, </a:t>
            </a:r>
            <a:r>
              <a:rPr lang="en-US" dirty="0"/>
              <a:t>leaving existing page templates </a:t>
            </a:r>
            <a:r>
              <a:rPr lang="en-US" dirty="0" smtClean="0"/>
              <a:t>alone</a:t>
            </a:r>
          </a:p>
          <a:p>
            <a:pPr marL="457200" indent="-457200">
              <a:buFont typeface="+mj-lt"/>
              <a:buAutoNum type="arabicPeriod"/>
            </a:pPr>
            <a:endParaRPr lang="en-US" dirty="0" smtClean="0"/>
          </a:p>
          <a:p>
            <a:endParaRPr lang="en-US" dirty="0"/>
          </a:p>
        </p:txBody>
      </p:sp>
    </p:spTree>
    <p:extLst>
      <p:ext uri="{BB962C8B-B14F-4D97-AF65-F5344CB8AC3E}">
        <p14:creationId xmlns:p14="http://schemas.microsoft.com/office/powerpoint/2010/main" val="3974509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Theme Files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Tinker with the footer</a:t>
            </a:r>
            <a:endParaRPr lang="en-US" dirty="0"/>
          </a:p>
        </p:txBody>
      </p:sp>
      <p:sp>
        <p:nvSpPr>
          <p:cNvPr id="3" name="Content Placeholder 2"/>
          <p:cNvSpPr>
            <a:spLocks noGrp="1"/>
          </p:cNvSpPr>
          <p:nvPr>
            <p:ph idx="1"/>
          </p:nvPr>
        </p:nvSpPr>
        <p:spPr/>
        <p:txBody>
          <a:bodyPr/>
          <a:lstStyle/>
          <a:p>
            <a:r>
              <a:rPr lang="en-US" dirty="0"/>
              <a:t>Many sites want to modify the footer for the site, to modify the default link </a:t>
            </a:r>
            <a:r>
              <a:rPr lang="en-US" dirty="0" smtClean="0"/>
              <a:t>to WordPress </a:t>
            </a:r>
            <a:r>
              <a:rPr lang="en-US" dirty="0"/>
              <a:t>if nothing else, all of which is stored in </a:t>
            </a:r>
            <a:r>
              <a:rPr lang="en-US" b="1" dirty="0" err="1"/>
              <a:t>footer.php</a:t>
            </a:r>
            <a:endParaRPr lang="en-US" dirty="0" smtClean="0"/>
          </a:p>
          <a:p>
            <a:endParaRPr lang="en-US" dirty="0"/>
          </a:p>
        </p:txBody>
      </p:sp>
      <p:pic>
        <p:nvPicPr>
          <p:cNvPr id="5" name="Picture 4" descr="Screen Shot 2014-02-17 at 12.38.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200400"/>
            <a:ext cx="7010400" cy="2885378"/>
          </a:xfrm>
          <a:prstGeom prst="rect">
            <a:avLst/>
          </a:prstGeom>
        </p:spPr>
      </p:pic>
    </p:spTree>
    <p:extLst>
      <p:ext uri="{BB962C8B-B14F-4D97-AF65-F5344CB8AC3E}">
        <p14:creationId xmlns:p14="http://schemas.microsoft.com/office/powerpoint/2010/main" val="3731179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404040"/>
                </a:solidFill>
              </a:rPr>
              <a:t>Customizing </a:t>
            </a:r>
            <a:r>
              <a:rPr lang="en-US" dirty="0" err="1" smtClean="0">
                <a:solidFill>
                  <a:srgbClr val="404040"/>
                </a:solidFill>
              </a:rPr>
              <a:t>WorPress</a:t>
            </a:r>
            <a:r>
              <a:rPr lang="en-US" dirty="0" smtClean="0">
                <a:solidFill>
                  <a:srgbClr val="404040"/>
                </a:solidFill>
              </a:rPr>
              <a:t> </a:t>
            </a:r>
            <a:r>
              <a:rPr lang="en-US" dirty="0" smtClean="0">
                <a:solidFill>
                  <a:srgbClr val="467082"/>
                </a:solidFill>
              </a:rPr>
              <a:t>Templates</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6</a:t>
            </a:r>
            <a:r>
              <a:rPr lang="en-US" dirty="0" smtClean="0">
                <a:solidFill>
                  <a:schemeClr val="accent1"/>
                </a:solidFill>
              </a:rPr>
              <a:t> </a:t>
            </a:r>
            <a:r>
              <a:rPr lang="en-US" dirty="0" smtClean="0"/>
              <a:t>of 8</a:t>
            </a:r>
            <a:endParaRPr lang="en-US" dirty="0">
              <a:solidFill>
                <a:schemeClr val="tx1"/>
              </a:solidFill>
            </a:endParaRPr>
          </a:p>
        </p:txBody>
      </p:sp>
    </p:spTree>
    <p:extLst>
      <p:ext uri="{BB962C8B-B14F-4D97-AF65-F5344CB8AC3E}">
        <p14:creationId xmlns:p14="http://schemas.microsoft.com/office/powerpoint/2010/main" val="24268511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Customizing Templates</a:t>
            </a:r>
            <a:endParaRPr lang="en-US" dirty="0"/>
          </a:p>
        </p:txBody>
      </p:sp>
      <p:sp>
        <p:nvSpPr>
          <p:cNvPr id="3" name="Content Placeholder 2"/>
          <p:cNvSpPr>
            <a:spLocks noGrp="1"/>
          </p:cNvSpPr>
          <p:nvPr>
            <p:ph idx="1"/>
          </p:nvPr>
        </p:nvSpPr>
        <p:spPr/>
        <p:txBody>
          <a:bodyPr/>
          <a:lstStyle/>
          <a:p>
            <a:r>
              <a:rPr lang="en-US" dirty="0"/>
              <a:t>Writing your own WordPress template is the easiest way to integrate your </a:t>
            </a:r>
            <a:r>
              <a:rPr lang="en-US" dirty="0" smtClean="0"/>
              <a:t>own custom </a:t>
            </a:r>
            <a:r>
              <a:rPr lang="en-US" dirty="0"/>
              <a:t>functionality into </a:t>
            </a:r>
            <a:r>
              <a:rPr lang="en-US" dirty="0" smtClean="0"/>
              <a:t>WordPress</a:t>
            </a:r>
          </a:p>
          <a:p>
            <a:r>
              <a:rPr lang="en-US" dirty="0"/>
              <a:t>You’ve already seen how we can tinker </a:t>
            </a:r>
            <a:r>
              <a:rPr lang="en-US" dirty="0" smtClean="0"/>
              <a:t>with a </a:t>
            </a:r>
            <a:r>
              <a:rPr lang="en-US" dirty="0"/>
              <a:t>template file</a:t>
            </a:r>
            <a:r>
              <a:rPr lang="en-US" dirty="0" smtClean="0"/>
              <a:t>.</a:t>
            </a:r>
          </a:p>
          <a:p>
            <a:r>
              <a:rPr lang="en-US" dirty="0" smtClean="0"/>
              <a:t>Next you </a:t>
            </a:r>
            <a:r>
              <a:rPr lang="en-US" dirty="0"/>
              <a:t>must understand the way WordPress works, </a:t>
            </a:r>
            <a:r>
              <a:rPr lang="en-US" dirty="0" smtClean="0"/>
              <a:t>which means </a:t>
            </a:r>
            <a:r>
              <a:rPr lang="en-US" dirty="0"/>
              <a:t>learning about its core classes, </a:t>
            </a:r>
            <a:r>
              <a:rPr lang="en-US" dirty="0" smtClean="0"/>
              <a:t>the WordPress </a:t>
            </a:r>
            <a:r>
              <a:rPr lang="en-US" dirty="0"/>
              <a:t>loop, template tags, and </a:t>
            </a:r>
            <a:r>
              <a:rPr lang="en-US" dirty="0" smtClean="0"/>
              <a:t>conditional tags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8428999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WordPress Loop</a:t>
            </a:r>
            <a:endParaRPr lang="en-US" dirty="0"/>
          </a:p>
        </p:txBody>
      </p:sp>
      <p:sp>
        <p:nvSpPr>
          <p:cNvPr id="3" name="Content Placeholder 2"/>
          <p:cNvSpPr>
            <a:spLocks noGrp="1"/>
          </p:cNvSpPr>
          <p:nvPr>
            <p:ph idx="1"/>
          </p:nvPr>
        </p:nvSpPr>
        <p:spPr/>
        <p:txBody>
          <a:bodyPr/>
          <a:lstStyle/>
          <a:p>
            <a:r>
              <a:rPr lang="en-US" dirty="0"/>
              <a:t>The </a:t>
            </a:r>
            <a:r>
              <a:rPr lang="en-US" b="1" dirty="0"/>
              <a:t>WordPress loop </a:t>
            </a:r>
            <a:r>
              <a:rPr lang="en-US" dirty="0"/>
              <a:t>is the term given to the portion of the WordPress </a:t>
            </a:r>
            <a:r>
              <a:rPr lang="en-US" dirty="0" smtClean="0"/>
              <a:t>framework that </a:t>
            </a:r>
            <a:r>
              <a:rPr lang="en-US" dirty="0"/>
              <a:t>pulls content from the database and displays it, which might include </a:t>
            </a:r>
            <a:r>
              <a:rPr lang="en-US" dirty="0" smtClean="0"/>
              <a:t>looping through </a:t>
            </a:r>
            <a:r>
              <a:rPr lang="en-US" dirty="0"/>
              <a:t>multiple posts that need to be displayed.</a:t>
            </a:r>
          </a:p>
        </p:txBody>
      </p:sp>
      <p:sp>
        <p:nvSpPr>
          <p:cNvPr id="4" name="Content Placeholder 3"/>
          <p:cNvSpPr>
            <a:spLocks noGrp="1"/>
          </p:cNvSpPr>
          <p:nvPr>
            <p:ph sz="quarter" idx="13"/>
          </p:nvPr>
        </p:nvSpPr>
        <p:spPr/>
        <p:txBody>
          <a:bodyPr>
            <a:normAutofit lnSpcReduction="10000"/>
          </a:bodyPr>
          <a:lstStyle/>
          <a:p>
            <a:r>
              <a:rPr lang="en-US" dirty="0" smtClean="0"/>
              <a:t>The main loop</a:t>
            </a:r>
            <a:endParaRPr lang="en-US" dirty="0"/>
          </a:p>
        </p:txBody>
      </p:sp>
      <p:pic>
        <p:nvPicPr>
          <p:cNvPr id="5" name="Picture 4" descr="4071518022.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505200"/>
            <a:ext cx="6477000" cy="3015242"/>
          </a:xfrm>
          <a:prstGeom prst="rect">
            <a:avLst/>
          </a:prstGeom>
        </p:spPr>
      </p:pic>
    </p:spTree>
    <p:extLst>
      <p:ext uri="{BB962C8B-B14F-4D97-AF65-F5344CB8AC3E}">
        <p14:creationId xmlns:p14="http://schemas.microsoft.com/office/powerpoint/2010/main" val="1555455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WordPress Loop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main loop</a:t>
            </a:r>
            <a:endParaRPr lang="en-US" dirty="0"/>
          </a:p>
        </p:txBody>
      </p:sp>
      <p:sp>
        <p:nvSpPr>
          <p:cNvPr id="7" name="Content Placeholder 6"/>
          <p:cNvSpPr>
            <a:spLocks noGrp="1"/>
          </p:cNvSpPr>
          <p:nvPr>
            <p:ph idx="1"/>
          </p:nvPr>
        </p:nvSpPr>
        <p:spPr>
          <a:xfrm>
            <a:off x="914400" y="1371601"/>
            <a:ext cx="7086600" cy="5105400"/>
          </a:xfrm>
        </p:spPr>
        <p:txBody>
          <a:bodyPr>
            <a:normAutofit/>
          </a:bodyPr>
          <a:lstStyle/>
          <a:p>
            <a:r>
              <a:rPr lang="en-US" dirty="0"/>
              <a:t>the template taken from the Twenty Twelve theme’s </a:t>
            </a:r>
            <a:r>
              <a:rPr lang="en-US" b="1" dirty="0" smtClean="0"/>
              <a:t>page .php </a:t>
            </a:r>
            <a:r>
              <a:rPr lang="en-US" dirty="0"/>
              <a:t>template that illustrates use of the loop and common WordPress tags. </a:t>
            </a:r>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It creates a </a:t>
            </a:r>
            <a:r>
              <a:rPr lang="en-US" dirty="0"/>
              <a:t>header, loops through all posts, and displays the content of each one (no title, </a:t>
            </a:r>
            <a:r>
              <a:rPr lang="en-US" dirty="0" smtClean="0"/>
              <a:t>no author</a:t>
            </a:r>
            <a:r>
              <a:rPr lang="en-US" dirty="0"/>
              <a:t>, no date) and then outputs a sidebar and a footer.</a:t>
            </a:r>
          </a:p>
        </p:txBody>
      </p:sp>
      <p:pic>
        <p:nvPicPr>
          <p:cNvPr id="8" name="Picture 7" descr="Screen Shot 2014-02-17 at 12.4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90800"/>
            <a:ext cx="6172200" cy="2740406"/>
          </a:xfrm>
          <a:prstGeom prst="rect">
            <a:avLst/>
          </a:prstGeom>
        </p:spPr>
      </p:pic>
    </p:spTree>
    <p:extLst>
      <p:ext uri="{BB962C8B-B14F-4D97-AF65-F5344CB8AC3E}">
        <p14:creationId xmlns:p14="http://schemas.microsoft.com/office/powerpoint/2010/main" val="921086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WordPress Loop</a:t>
            </a:r>
            <a:endParaRPr lang="en-US" dirty="0"/>
          </a:p>
        </p:txBody>
      </p:sp>
      <p:sp>
        <p:nvSpPr>
          <p:cNvPr id="3" name="Content Placeholder 2"/>
          <p:cNvSpPr>
            <a:spLocks noGrp="1"/>
          </p:cNvSpPr>
          <p:nvPr>
            <p:ph idx="1"/>
          </p:nvPr>
        </p:nvSpPr>
        <p:spPr/>
        <p:txBody>
          <a:bodyPr/>
          <a:lstStyle/>
          <a:p>
            <a:r>
              <a:rPr lang="en-US" dirty="0"/>
              <a:t>Because WordPress was written in a functional way to ensure efficient operation</a:t>
            </a:r>
            <a:r>
              <a:rPr lang="en-US" dirty="0" smtClean="0"/>
              <a:t>, the </a:t>
            </a:r>
            <a:r>
              <a:rPr lang="en-US" dirty="0"/>
              <a:t>loop code can be somewhat tricky to </a:t>
            </a:r>
            <a:r>
              <a:rPr lang="en-US" dirty="0" smtClean="0"/>
              <a:t>understand.</a:t>
            </a:r>
          </a:p>
          <a:p>
            <a:r>
              <a:rPr lang="en-US" dirty="0" smtClean="0"/>
              <a:t>We must first understand the core WordPress classes (written in PHP) that are used in the loop.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main loop</a:t>
            </a:r>
            <a:endParaRPr lang="en-US" dirty="0"/>
          </a:p>
        </p:txBody>
      </p:sp>
    </p:spTree>
    <p:extLst>
      <p:ext uri="{BB962C8B-B14F-4D97-AF65-F5344CB8AC3E}">
        <p14:creationId xmlns:p14="http://schemas.microsoft.com/office/powerpoint/2010/main" val="41403318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WordPress Classes</a:t>
            </a:r>
            <a:endParaRPr lang="en-US" dirty="0"/>
          </a:p>
        </p:txBody>
      </p:sp>
      <p:sp>
        <p:nvSpPr>
          <p:cNvPr id="3" name="Content Placeholder 2"/>
          <p:cNvSpPr>
            <a:spLocks noGrp="1"/>
          </p:cNvSpPr>
          <p:nvPr>
            <p:ph idx="1"/>
          </p:nvPr>
        </p:nvSpPr>
        <p:spPr/>
        <p:txBody>
          <a:bodyPr/>
          <a:lstStyle/>
          <a:p>
            <a:r>
              <a:rPr lang="en-US" dirty="0" err="1"/>
              <a:t>WP_Query</a:t>
            </a:r>
            <a:r>
              <a:rPr lang="en-US" dirty="0"/>
              <a:t> takes the URL (or post data) and parses it to build </a:t>
            </a:r>
            <a:r>
              <a:rPr lang="en-US" dirty="0" smtClean="0"/>
              <a:t>the appropriate </a:t>
            </a:r>
            <a:r>
              <a:rPr lang="en-US" dirty="0"/>
              <a:t>object</a:t>
            </a:r>
            <a:r>
              <a:rPr lang="en-US" dirty="0" smtClean="0"/>
              <a:t>.</a:t>
            </a:r>
          </a:p>
          <a:p>
            <a:r>
              <a:rPr lang="en-US" dirty="0"/>
              <a:t>You never have to explicitly create an instance of </a:t>
            </a:r>
            <a:r>
              <a:rPr lang="en-US" dirty="0" smtClean="0"/>
              <a:t>the </a:t>
            </a:r>
            <a:r>
              <a:rPr lang="en-US" dirty="0" err="1" smtClean="0"/>
              <a:t>WP_Query</a:t>
            </a:r>
            <a:r>
              <a:rPr lang="en-US" dirty="0" smtClean="0"/>
              <a:t> object.</a:t>
            </a:r>
          </a:p>
          <a:p>
            <a:r>
              <a:rPr lang="en-US" dirty="0"/>
              <a:t>When you want WordPress to deviate from the default query, you can use </a:t>
            </a:r>
            <a:r>
              <a:rPr lang="en-US" dirty="0" smtClean="0"/>
              <a:t>the method </a:t>
            </a:r>
            <a:r>
              <a:rPr lang="en-US" dirty="0" err="1"/>
              <a:t>query_posts</a:t>
            </a:r>
            <a:r>
              <a:rPr lang="en-US" dirty="0"/>
              <a:t>() to change it and replace it entirely for use in the </a:t>
            </a:r>
            <a:r>
              <a:rPr lang="en-US" dirty="0" smtClean="0"/>
              <a:t>WordPress loop</a:t>
            </a:r>
            <a:r>
              <a:rPr lang="en-US" dirty="0"/>
              <a:t>.</a:t>
            </a:r>
            <a:endParaRPr lang="en-US" dirty="0" smtClean="0"/>
          </a:p>
          <a:p>
            <a:endParaRPr lang="en-US" dirty="0"/>
          </a:p>
        </p:txBody>
      </p:sp>
      <p:sp>
        <p:nvSpPr>
          <p:cNvPr id="4" name="Content Placeholder 3"/>
          <p:cNvSpPr>
            <a:spLocks noGrp="1"/>
          </p:cNvSpPr>
          <p:nvPr>
            <p:ph sz="quarter" idx="13"/>
          </p:nvPr>
        </p:nvSpPr>
        <p:spPr/>
        <p:txBody>
          <a:bodyPr>
            <a:normAutofit lnSpcReduction="10000"/>
          </a:bodyPr>
          <a:lstStyle/>
          <a:p>
            <a:r>
              <a:rPr lang="en-US" dirty="0" err="1" smtClean="0"/>
              <a:t>WP_Query</a:t>
            </a:r>
            <a:endParaRPr lang="en-US" dirty="0"/>
          </a:p>
        </p:txBody>
      </p:sp>
    </p:spTree>
    <p:extLst>
      <p:ext uri="{BB962C8B-B14F-4D97-AF65-F5344CB8AC3E}">
        <p14:creationId xmlns:p14="http://schemas.microsoft.com/office/powerpoint/2010/main" val="314280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Websites</a:t>
            </a:r>
            <a:endParaRPr lang="en-US" dirty="0"/>
          </a:p>
        </p:txBody>
      </p:sp>
      <p:sp>
        <p:nvSpPr>
          <p:cNvPr id="3" name="Content Placeholder 2"/>
          <p:cNvSpPr>
            <a:spLocks noGrp="1"/>
          </p:cNvSpPr>
          <p:nvPr>
            <p:ph idx="1"/>
          </p:nvPr>
        </p:nvSpPr>
        <p:spPr>
          <a:xfrm>
            <a:off x="914400" y="1646237"/>
            <a:ext cx="7391400" cy="4525963"/>
          </a:xfrm>
        </p:spPr>
        <p:txBody>
          <a:bodyPr>
            <a:normAutofit/>
          </a:bodyPr>
          <a:lstStyle/>
          <a:p>
            <a:r>
              <a:rPr lang="en-US" b="1" dirty="0"/>
              <a:t>User management </a:t>
            </a:r>
            <a:r>
              <a:rPr lang="en-US" dirty="0"/>
              <a:t>permits multiple authors to work simultaneously and attribute changes to the appropriate individual. It can also restrict permissions.</a:t>
            </a:r>
          </a:p>
          <a:p>
            <a:r>
              <a:rPr lang="en-US" b="1" dirty="0"/>
              <a:t>Version control </a:t>
            </a:r>
            <a:r>
              <a:rPr lang="en-US" dirty="0"/>
              <a:t>tracks the changes in the site over time.</a:t>
            </a:r>
          </a:p>
          <a:p>
            <a:r>
              <a:rPr lang="en-US" b="1" dirty="0"/>
              <a:t>Workflow </a:t>
            </a:r>
            <a:r>
              <a:rPr lang="en-US" dirty="0"/>
              <a:t>defines the process of approval for publishing content.</a:t>
            </a:r>
          </a:p>
          <a:p>
            <a:r>
              <a:rPr lang="en-US" b="1" dirty="0"/>
              <a:t>WYSIWYG editor </a:t>
            </a:r>
            <a:r>
              <a:rPr lang="en-US" dirty="0"/>
              <a:t>allows nontechnical users to create and edit HTML content and CSS styles without manipulating code.</a:t>
            </a:r>
          </a:p>
        </p:txBody>
      </p:sp>
      <p:sp>
        <p:nvSpPr>
          <p:cNvPr id="4" name="Content Placeholder 3"/>
          <p:cNvSpPr>
            <a:spLocks noGrp="1"/>
          </p:cNvSpPr>
          <p:nvPr>
            <p:ph sz="quarter" idx="13"/>
          </p:nvPr>
        </p:nvSpPr>
        <p:spPr/>
        <p:txBody>
          <a:bodyPr>
            <a:normAutofit lnSpcReduction="10000"/>
          </a:bodyPr>
          <a:lstStyle/>
          <a:p>
            <a:r>
              <a:rPr lang="en-US" dirty="0" smtClean="0"/>
              <a:t>Components of a Managed Website</a:t>
            </a:r>
            <a:endParaRPr lang="en-US" dirty="0"/>
          </a:p>
        </p:txBody>
      </p:sp>
    </p:spTree>
    <p:extLst>
      <p:ext uri="{BB962C8B-B14F-4D97-AF65-F5344CB8AC3E}">
        <p14:creationId xmlns:p14="http://schemas.microsoft.com/office/powerpoint/2010/main" val="33962109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WordPress Classes</a:t>
            </a:r>
            <a:endParaRPr lang="en-US" dirty="0"/>
          </a:p>
        </p:txBody>
      </p:sp>
      <p:sp>
        <p:nvSpPr>
          <p:cNvPr id="3" name="Content Placeholder 2"/>
          <p:cNvSpPr>
            <a:spLocks noGrp="1"/>
          </p:cNvSpPr>
          <p:nvPr>
            <p:ph idx="1"/>
          </p:nvPr>
        </p:nvSpPr>
        <p:spPr/>
        <p:txBody>
          <a:bodyPr/>
          <a:lstStyle/>
          <a:p>
            <a:r>
              <a:rPr lang="en-US" dirty="0"/>
              <a:t>The valid keys available to be passed to the </a:t>
            </a:r>
            <a:r>
              <a:rPr lang="en-US" dirty="0" err="1"/>
              <a:t>WP_Query</a:t>
            </a:r>
            <a:r>
              <a:rPr lang="en-US" dirty="0"/>
              <a:t> object and </a:t>
            </a:r>
            <a:r>
              <a:rPr lang="en-US" dirty="0" err="1"/>
              <a:t>query_posts</a:t>
            </a:r>
            <a:r>
              <a:rPr lang="en-US" dirty="0"/>
              <a:t>(</a:t>
            </a:r>
            <a:r>
              <a:rPr lang="en-US" dirty="0" smtClean="0"/>
              <a:t>) are numerous.</a:t>
            </a:r>
          </a:p>
          <a:p>
            <a:r>
              <a:rPr lang="en-US" dirty="0"/>
              <a:t>As you develop you should be aware that</a:t>
            </a:r>
          </a:p>
          <a:p>
            <a:r>
              <a:rPr lang="en-US" b="1" dirty="0" err="1"/>
              <a:t>print_r</a:t>
            </a:r>
            <a:r>
              <a:rPr lang="en-US" b="1" dirty="0"/>
              <a:t>(</a:t>
            </a:r>
            <a:r>
              <a:rPr lang="en-US" b="1" dirty="0">
                <a:solidFill>
                  <a:schemeClr val="accent2"/>
                </a:solidFill>
              </a:rPr>
              <a:t>$query-&gt;</a:t>
            </a:r>
            <a:r>
              <a:rPr lang="en-US" b="1" dirty="0" err="1">
                <a:solidFill>
                  <a:schemeClr val="accent2"/>
                </a:solidFill>
              </a:rPr>
              <a:t>query_vars</a:t>
            </a:r>
            <a:r>
              <a:rPr lang="en-US" b="1" dirty="0"/>
              <a:t>);</a:t>
            </a:r>
          </a:p>
          <a:p>
            <a:r>
              <a:rPr lang="en-US" dirty="0"/>
              <a:t>will output all the query values that are currently present so you can easily </a:t>
            </a:r>
            <a:r>
              <a:rPr lang="en-US" dirty="0" smtClean="0"/>
              <a:t>find out </a:t>
            </a:r>
            <a:r>
              <a:rPr lang="en-US" dirty="0"/>
              <a:t>if you are setting the variables properly.</a:t>
            </a:r>
            <a:endParaRPr lang="en-US" dirty="0" smtClean="0"/>
          </a:p>
          <a:p>
            <a:endParaRPr lang="en-US" dirty="0"/>
          </a:p>
        </p:txBody>
      </p:sp>
      <p:sp>
        <p:nvSpPr>
          <p:cNvPr id="4" name="Content Placeholder 3"/>
          <p:cNvSpPr>
            <a:spLocks noGrp="1"/>
          </p:cNvSpPr>
          <p:nvPr>
            <p:ph sz="quarter" idx="13"/>
          </p:nvPr>
        </p:nvSpPr>
        <p:spPr/>
        <p:txBody>
          <a:bodyPr>
            <a:normAutofit lnSpcReduction="10000"/>
          </a:bodyPr>
          <a:lstStyle/>
          <a:p>
            <a:r>
              <a:rPr lang="en-US" dirty="0" err="1" smtClean="0"/>
              <a:t>WP_Query</a:t>
            </a:r>
            <a:endParaRPr lang="en-US" dirty="0"/>
          </a:p>
        </p:txBody>
      </p:sp>
    </p:spTree>
    <p:extLst>
      <p:ext uri="{BB962C8B-B14F-4D97-AF65-F5344CB8AC3E}">
        <p14:creationId xmlns:p14="http://schemas.microsoft.com/office/powerpoint/2010/main" val="29669061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WordPress Classes</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select posts </a:t>
            </a:r>
            <a:r>
              <a:rPr lang="en-US" dirty="0" smtClean="0"/>
              <a:t>by author </a:t>
            </a:r>
            <a:r>
              <a:rPr lang="en-US" dirty="0"/>
              <a:t>with ID 7 in category number 1,2, or 5, except those with tag 17, </a:t>
            </a:r>
            <a:r>
              <a:rPr lang="en-US" dirty="0" smtClean="0"/>
              <a:t>you would </a:t>
            </a:r>
            <a:r>
              <a:rPr lang="en-US" dirty="0"/>
              <a:t>write:</a:t>
            </a:r>
          </a:p>
          <a:p>
            <a:r>
              <a:rPr lang="en-US" b="1" dirty="0"/>
              <a:t>$</a:t>
            </a:r>
            <a:r>
              <a:rPr lang="en-US" b="1" dirty="0" err="1"/>
              <a:t>queryArray</a:t>
            </a:r>
            <a:r>
              <a:rPr lang="en-US" b="1" dirty="0"/>
              <a:t>= array("</a:t>
            </a:r>
            <a:r>
              <a:rPr lang="en-US" b="1" dirty="0">
                <a:solidFill>
                  <a:srgbClr val="CE2933"/>
                </a:solidFill>
              </a:rPr>
              <a:t>author</a:t>
            </a:r>
            <a:r>
              <a:rPr lang="en-US" b="1" dirty="0"/>
              <a:t>" =&gt; </a:t>
            </a:r>
            <a:r>
              <a:rPr lang="en-US" b="1" dirty="0">
                <a:solidFill>
                  <a:srgbClr val="CE2933"/>
                </a:solidFill>
              </a:rPr>
              <a:t>7</a:t>
            </a:r>
            <a:r>
              <a:rPr lang="en-US" b="1" dirty="0" smtClean="0"/>
              <a:t>,</a:t>
            </a:r>
          </a:p>
          <a:p>
            <a:r>
              <a:rPr lang="en-US" b="1" dirty="0"/>
              <a:t>	</a:t>
            </a:r>
            <a:r>
              <a:rPr lang="en-US" b="1" dirty="0" smtClean="0"/>
              <a:t>	</a:t>
            </a:r>
            <a:r>
              <a:rPr lang="tr-TR" b="1" dirty="0" smtClean="0"/>
              <a:t>"</a:t>
            </a:r>
            <a:r>
              <a:rPr lang="tr-TR" b="1" dirty="0" err="1">
                <a:solidFill>
                  <a:srgbClr val="CE2933"/>
                </a:solidFill>
              </a:rPr>
              <a:t>cat</a:t>
            </a:r>
            <a:r>
              <a:rPr lang="tr-TR" b="1" dirty="0"/>
              <a:t>" =&gt; </a:t>
            </a:r>
            <a:r>
              <a:rPr lang="tr-TR" b="1" dirty="0" err="1"/>
              <a:t>array</a:t>
            </a:r>
            <a:r>
              <a:rPr lang="tr-TR" b="1" dirty="0"/>
              <a:t>(</a:t>
            </a:r>
            <a:r>
              <a:rPr lang="tr-TR" b="1" dirty="0">
                <a:solidFill>
                  <a:srgbClr val="CE2933"/>
                </a:solidFill>
              </a:rPr>
              <a:t>1,2,5</a:t>
            </a:r>
            <a:r>
              <a:rPr lang="tr-TR" b="1" dirty="0"/>
              <a:t>)</a:t>
            </a:r>
            <a:r>
              <a:rPr lang="tr-TR" b="1" dirty="0" smtClean="0"/>
              <a:t>,</a:t>
            </a:r>
          </a:p>
          <a:p>
            <a:r>
              <a:rPr lang="tr-TR" b="1" dirty="0"/>
              <a:t>	</a:t>
            </a:r>
            <a:r>
              <a:rPr lang="tr-TR" b="1" dirty="0" smtClean="0"/>
              <a:t>	"</a:t>
            </a:r>
            <a:r>
              <a:rPr lang="tr-TR" b="1" dirty="0" err="1">
                <a:solidFill>
                  <a:srgbClr val="CE2933"/>
                </a:solidFill>
              </a:rPr>
              <a:t>tag_not_in</a:t>
            </a:r>
            <a:r>
              <a:rPr lang="tr-TR" b="1" dirty="0"/>
              <a:t>" =&gt; </a:t>
            </a:r>
            <a:r>
              <a:rPr lang="tr-TR" b="1" dirty="0" err="1"/>
              <a:t>array</a:t>
            </a:r>
            <a:r>
              <a:rPr lang="tr-TR" b="1" dirty="0"/>
              <a:t>(</a:t>
            </a:r>
            <a:r>
              <a:rPr lang="tr-TR" b="1" dirty="0">
                <a:solidFill>
                  <a:srgbClr val="CE2933"/>
                </a:solidFill>
              </a:rPr>
              <a:t>17</a:t>
            </a:r>
            <a:r>
              <a:rPr lang="tr-TR" b="1"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err="1" smtClean="0"/>
              <a:t>WP_Query</a:t>
            </a:r>
            <a:r>
              <a:rPr lang="en-US" dirty="0" smtClean="0"/>
              <a:t> example</a:t>
            </a:r>
            <a:endParaRPr lang="en-US" dirty="0"/>
          </a:p>
        </p:txBody>
      </p:sp>
    </p:spTree>
    <p:extLst>
      <p:ext uri="{BB962C8B-B14F-4D97-AF65-F5344CB8AC3E}">
        <p14:creationId xmlns:p14="http://schemas.microsoft.com/office/powerpoint/2010/main" val="16505498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WordPress Classes</a:t>
            </a:r>
            <a:endParaRPr lang="en-US" dirty="0"/>
          </a:p>
        </p:txBody>
      </p:sp>
      <p:sp>
        <p:nvSpPr>
          <p:cNvPr id="3" name="Content Placeholder 2"/>
          <p:cNvSpPr>
            <a:spLocks noGrp="1"/>
          </p:cNvSpPr>
          <p:nvPr>
            <p:ph idx="1"/>
          </p:nvPr>
        </p:nvSpPr>
        <p:spPr/>
        <p:txBody>
          <a:bodyPr/>
          <a:lstStyle/>
          <a:p>
            <a:r>
              <a:rPr lang="en-US" dirty="0"/>
              <a:t>In WordPress you are either serving to a logged-in user or a </a:t>
            </a:r>
            <a:r>
              <a:rPr lang="en-US" dirty="0" err="1"/>
              <a:t>nonauthenticated</a:t>
            </a:r>
            <a:r>
              <a:rPr lang="en-US" dirty="0"/>
              <a:t> user.</a:t>
            </a:r>
          </a:p>
          <a:p>
            <a:r>
              <a:rPr lang="en-US" dirty="0"/>
              <a:t>To get access to the currently logged-in user, you call</a:t>
            </a:r>
          </a:p>
          <a:p>
            <a:r>
              <a:rPr lang="en-US" b="1" dirty="0"/>
              <a:t>$</a:t>
            </a:r>
            <a:r>
              <a:rPr lang="en-US" b="1" dirty="0" err="1"/>
              <a:t>current_user</a:t>
            </a:r>
            <a:r>
              <a:rPr lang="en-US" b="1" dirty="0"/>
              <a:t> = </a:t>
            </a:r>
            <a:r>
              <a:rPr lang="en-US" b="1" dirty="0" err="1">
                <a:solidFill>
                  <a:srgbClr val="CE2933"/>
                </a:solidFill>
              </a:rPr>
              <a:t>wp_get_current_user</a:t>
            </a:r>
            <a:r>
              <a:rPr lang="en-US" b="1" dirty="0">
                <a:solidFill>
                  <a:srgbClr val="CE2933"/>
                </a:solidFill>
              </a:rPr>
              <a:t>()</a:t>
            </a:r>
            <a:r>
              <a:rPr lang="en-US" b="1" dirty="0" smtClean="0"/>
              <a:t>;</a:t>
            </a:r>
          </a:p>
          <a:p>
            <a:r>
              <a:rPr lang="en-US" dirty="0"/>
              <a:t>This $</a:t>
            </a:r>
            <a:r>
              <a:rPr lang="en-US" dirty="0" err="1"/>
              <a:t>current_user</a:t>
            </a:r>
            <a:r>
              <a:rPr lang="en-US" dirty="0"/>
              <a:t> is an instance of the </a:t>
            </a:r>
            <a:r>
              <a:rPr lang="en-US" dirty="0" err="1"/>
              <a:t>WP_User</a:t>
            </a:r>
            <a:r>
              <a:rPr lang="en-US" dirty="0"/>
              <a:t> </a:t>
            </a:r>
            <a:r>
              <a:rPr lang="en-US" dirty="0" smtClean="0"/>
              <a:t>class. That class </a:t>
            </a:r>
            <a:r>
              <a:rPr lang="en-US" dirty="0"/>
              <a:t>has many </a:t>
            </a:r>
            <a:r>
              <a:rPr lang="en-US" dirty="0" smtClean="0"/>
              <a:t>properties including </a:t>
            </a:r>
            <a:r>
              <a:rPr lang="en-US" dirty="0"/>
              <a:t>ID, </a:t>
            </a:r>
            <a:r>
              <a:rPr lang="en-US" dirty="0" err="1"/>
              <a:t>first_name</a:t>
            </a:r>
            <a:r>
              <a:rPr lang="en-US" dirty="0"/>
              <a:t>, and </a:t>
            </a:r>
            <a:r>
              <a:rPr lang="en-US" dirty="0" err="1" smtClean="0"/>
              <a:t>last_name</a:t>
            </a:r>
            <a:r>
              <a:rPr lang="en-US" dirty="0" smtClean="0"/>
              <a:t>.</a:t>
            </a:r>
          </a:p>
          <a:p>
            <a:r>
              <a:rPr lang="en-US" dirty="0"/>
              <a:t>These functions include the ability to determine </a:t>
            </a:r>
            <a:r>
              <a:rPr lang="en-US" dirty="0" smtClean="0"/>
              <a:t>what capabilities </a:t>
            </a:r>
            <a:r>
              <a:rPr lang="en-US" dirty="0"/>
              <a:t>a logged-in user has.</a:t>
            </a:r>
            <a:endParaRPr lang="en-US" b="1" dirty="0"/>
          </a:p>
        </p:txBody>
      </p:sp>
      <p:sp>
        <p:nvSpPr>
          <p:cNvPr id="4" name="Content Placeholder 3"/>
          <p:cNvSpPr>
            <a:spLocks noGrp="1"/>
          </p:cNvSpPr>
          <p:nvPr>
            <p:ph sz="quarter" idx="13"/>
          </p:nvPr>
        </p:nvSpPr>
        <p:spPr/>
        <p:txBody>
          <a:bodyPr>
            <a:normAutofit lnSpcReduction="10000"/>
          </a:bodyPr>
          <a:lstStyle/>
          <a:p>
            <a:r>
              <a:rPr lang="en-US" dirty="0" err="1" smtClean="0"/>
              <a:t>WP_User</a:t>
            </a:r>
            <a:r>
              <a:rPr lang="en-US" dirty="0" smtClean="0"/>
              <a:t> and the current user</a:t>
            </a:r>
            <a:endParaRPr lang="en-US" dirty="0"/>
          </a:p>
        </p:txBody>
      </p:sp>
    </p:spTree>
    <p:extLst>
      <p:ext uri="{BB962C8B-B14F-4D97-AF65-F5344CB8AC3E}">
        <p14:creationId xmlns:p14="http://schemas.microsoft.com/office/powerpoint/2010/main" val="22438402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WordPress Classes</a:t>
            </a:r>
            <a:endParaRPr lang="en-US" dirty="0"/>
          </a:p>
        </p:txBody>
      </p:sp>
      <p:sp>
        <p:nvSpPr>
          <p:cNvPr id="4" name="Content Placeholder 3"/>
          <p:cNvSpPr>
            <a:spLocks noGrp="1"/>
          </p:cNvSpPr>
          <p:nvPr>
            <p:ph sz="quarter" idx="13"/>
          </p:nvPr>
        </p:nvSpPr>
        <p:spPr/>
        <p:txBody>
          <a:bodyPr>
            <a:normAutofit lnSpcReduction="10000"/>
          </a:bodyPr>
          <a:lstStyle/>
          <a:p>
            <a:r>
              <a:rPr lang="en-US" dirty="0" err="1" smtClean="0"/>
              <a:t>WP_User</a:t>
            </a:r>
            <a:r>
              <a:rPr lang="en-US" dirty="0" smtClean="0"/>
              <a:t> and the current user</a:t>
            </a:r>
            <a:endParaRPr lang="en-US" dirty="0"/>
          </a:p>
        </p:txBody>
      </p:sp>
      <p:sp>
        <p:nvSpPr>
          <p:cNvPr id="5" name="Content Placeholder 4"/>
          <p:cNvSpPr>
            <a:spLocks noGrp="1"/>
          </p:cNvSpPr>
          <p:nvPr>
            <p:ph idx="1"/>
          </p:nvPr>
        </p:nvSpPr>
        <p:spPr>
          <a:xfrm>
            <a:off x="914400" y="1646237"/>
            <a:ext cx="7391400" cy="4525963"/>
          </a:xfrm>
        </p:spPr>
        <p:txBody>
          <a:bodyPr/>
          <a:lstStyle/>
          <a:p>
            <a:r>
              <a:rPr lang="en-US" dirty="0"/>
              <a:t>To ask, for example, if the current user is </a:t>
            </a:r>
            <a:r>
              <a:rPr lang="en-US" dirty="0" smtClean="0"/>
              <a:t>allowed to </a:t>
            </a:r>
            <a:r>
              <a:rPr lang="en-US" dirty="0"/>
              <a:t>publish a post you would </a:t>
            </a:r>
            <a:r>
              <a:rPr lang="en-US" dirty="0" smtClean="0"/>
              <a:t>write:</a:t>
            </a:r>
            <a:endParaRPr lang="en-US" dirty="0"/>
          </a:p>
          <a:p>
            <a:r>
              <a:rPr lang="en-US" dirty="0"/>
              <a:t>$cu = </a:t>
            </a:r>
            <a:r>
              <a:rPr lang="en-US" b="1" dirty="0" err="1">
                <a:solidFill>
                  <a:srgbClr val="CE2933"/>
                </a:solidFill>
              </a:rPr>
              <a:t>wp_get_current_user</a:t>
            </a:r>
            <a:r>
              <a:rPr lang="en-US" dirty="0"/>
              <a:t>();</a:t>
            </a:r>
          </a:p>
          <a:p>
            <a:r>
              <a:rPr lang="en-US" dirty="0"/>
              <a:t>if ($cu-&gt;</a:t>
            </a:r>
            <a:r>
              <a:rPr lang="en-US" b="1" dirty="0" err="1">
                <a:solidFill>
                  <a:srgbClr val="CE2933"/>
                </a:solidFill>
              </a:rPr>
              <a:t>has_cap</a:t>
            </a:r>
            <a:r>
              <a:rPr lang="en-US" dirty="0"/>
              <a:t>('</a:t>
            </a:r>
            <a:r>
              <a:rPr lang="en-US" b="1" i="1" dirty="0"/>
              <a:t>publish_pos</a:t>
            </a:r>
            <a:r>
              <a:rPr lang="en-US" b="1" dirty="0"/>
              <a:t>t</a:t>
            </a:r>
            <a:r>
              <a:rPr lang="en-US" dirty="0"/>
              <a:t>',123)) {</a:t>
            </a:r>
          </a:p>
          <a:p>
            <a:r>
              <a:rPr lang="en-US" i="1" dirty="0" smtClean="0">
                <a:solidFill>
                  <a:schemeClr val="accent1"/>
                </a:solidFill>
              </a:rPr>
              <a:t>	/</a:t>
            </a:r>
            <a:r>
              <a:rPr lang="en-US" i="1" dirty="0">
                <a:solidFill>
                  <a:schemeClr val="accent1"/>
                </a:solidFill>
              </a:rPr>
              <a:t>/the current user is allowed to publish post 123.</a:t>
            </a:r>
          </a:p>
          <a:p>
            <a:r>
              <a:rPr lang="en-US" dirty="0"/>
              <a:t>}</a:t>
            </a:r>
          </a:p>
        </p:txBody>
      </p:sp>
    </p:spTree>
    <p:extLst>
      <p:ext uri="{BB962C8B-B14F-4D97-AF65-F5344CB8AC3E}">
        <p14:creationId xmlns:p14="http://schemas.microsoft.com/office/powerpoint/2010/main" val="6696424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For referencing elements within the loop</a:t>
            </a:r>
          </a:p>
        </p:txBody>
      </p:sp>
      <p:sp>
        <p:nvSpPr>
          <p:cNvPr id="5" name="Content Placeholder 4"/>
          <p:cNvSpPr>
            <a:spLocks noGrp="1"/>
          </p:cNvSpPr>
          <p:nvPr>
            <p:ph idx="1"/>
          </p:nvPr>
        </p:nvSpPr>
        <p:spPr>
          <a:xfrm>
            <a:off x="914400" y="1646237"/>
            <a:ext cx="7391400" cy="4525963"/>
          </a:xfrm>
        </p:spPr>
        <p:txBody>
          <a:bodyPr/>
          <a:lstStyle/>
          <a:p>
            <a:r>
              <a:rPr lang="en-US" b="1" dirty="0"/>
              <a:t>Template tags </a:t>
            </a:r>
            <a:r>
              <a:rPr lang="en-US" dirty="0"/>
              <a:t>are really functions that can be called from </a:t>
            </a:r>
            <a:r>
              <a:rPr lang="en-US" b="1" dirty="0"/>
              <a:t>inside </a:t>
            </a:r>
            <a:r>
              <a:rPr lang="en-US" dirty="0"/>
              <a:t>the </a:t>
            </a:r>
            <a:r>
              <a:rPr lang="en-US" dirty="0" smtClean="0"/>
              <a:t>WordPress loop. Categories of tags are:</a:t>
            </a:r>
          </a:p>
          <a:p>
            <a:pPr marL="342900" indent="-342900">
              <a:buFont typeface="Arial"/>
              <a:buChar char="•"/>
            </a:pPr>
            <a:r>
              <a:rPr lang="en-US" dirty="0" smtClean="0"/>
              <a:t>General Tags</a:t>
            </a:r>
          </a:p>
          <a:p>
            <a:pPr marL="342900" indent="-342900">
              <a:buFont typeface="Arial"/>
              <a:buChar char="•"/>
            </a:pPr>
            <a:r>
              <a:rPr lang="en-US" dirty="0" smtClean="0"/>
              <a:t>Author Tags</a:t>
            </a:r>
          </a:p>
          <a:p>
            <a:pPr marL="342900" indent="-342900">
              <a:buFont typeface="Arial"/>
              <a:buChar char="•"/>
            </a:pPr>
            <a:r>
              <a:rPr lang="en-US" dirty="0" smtClean="0"/>
              <a:t>Comment Tags</a:t>
            </a:r>
          </a:p>
          <a:p>
            <a:pPr marL="342900" indent="-342900">
              <a:buFont typeface="Arial"/>
              <a:buChar char="•"/>
            </a:pPr>
            <a:r>
              <a:rPr lang="en-US" dirty="0" smtClean="0"/>
              <a:t>Link Tags</a:t>
            </a:r>
          </a:p>
          <a:p>
            <a:pPr marL="342900" indent="-342900">
              <a:buFont typeface="Arial"/>
              <a:buChar char="•"/>
            </a:pPr>
            <a:r>
              <a:rPr lang="en-US" dirty="0" smtClean="0"/>
              <a:t>Page Tags</a:t>
            </a:r>
          </a:p>
          <a:p>
            <a:endParaRPr lang="en-US" dirty="0"/>
          </a:p>
        </p:txBody>
      </p:sp>
    </p:spTree>
    <p:extLst>
      <p:ext uri="{BB962C8B-B14F-4D97-AF65-F5344CB8AC3E}">
        <p14:creationId xmlns:p14="http://schemas.microsoft.com/office/powerpoint/2010/main" val="35158610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General Tags</a:t>
            </a:r>
          </a:p>
        </p:txBody>
      </p:sp>
      <p:sp>
        <p:nvSpPr>
          <p:cNvPr id="5" name="Content Placeholder 4"/>
          <p:cNvSpPr>
            <a:spLocks noGrp="1"/>
          </p:cNvSpPr>
          <p:nvPr>
            <p:ph idx="1"/>
          </p:nvPr>
        </p:nvSpPr>
        <p:spPr>
          <a:xfrm>
            <a:off x="914400" y="1646237"/>
            <a:ext cx="7391400" cy="4525963"/>
          </a:xfrm>
        </p:spPr>
        <p:txBody>
          <a:bodyPr/>
          <a:lstStyle/>
          <a:p>
            <a:r>
              <a:rPr lang="en-US" dirty="0"/>
              <a:t>General tags exist to give you access to global or general things about your </a:t>
            </a:r>
            <a:r>
              <a:rPr lang="en-US" dirty="0" smtClean="0"/>
              <a:t>site. Some </a:t>
            </a:r>
            <a:r>
              <a:rPr lang="en-US" dirty="0"/>
              <a:t>key tags include:</a:t>
            </a:r>
          </a:p>
          <a:p>
            <a:pPr marL="342900" indent="-342900">
              <a:buFont typeface="Arial"/>
              <a:buChar char="•"/>
            </a:pPr>
            <a:r>
              <a:rPr lang="en-US" b="1" dirty="0" err="1" smtClean="0"/>
              <a:t>get_header</a:t>
            </a:r>
            <a:r>
              <a:rPr lang="en-US" b="1" dirty="0"/>
              <a:t>() </a:t>
            </a:r>
            <a:r>
              <a:rPr lang="en-US" dirty="0"/>
              <a:t>includes the </a:t>
            </a:r>
            <a:r>
              <a:rPr lang="en-US" dirty="0" err="1"/>
              <a:t>header.php</a:t>
            </a:r>
            <a:r>
              <a:rPr lang="en-US" dirty="0"/>
              <a:t> file into your page.</a:t>
            </a:r>
          </a:p>
          <a:p>
            <a:pPr marL="342900" indent="-342900">
              <a:buFont typeface="Arial"/>
              <a:buChar char="•"/>
            </a:pPr>
            <a:r>
              <a:rPr lang="en-US" b="1" dirty="0" err="1" smtClean="0"/>
              <a:t>get_footer</a:t>
            </a:r>
            <a:r>
              <a:rPr lang="en-US" b="1" dirty="0"/>
              <a:t>()</a:t>
            </a:r>
            <a:r>
              <a:rPr lang="en-US" dirty="0"/>
              <a:t>, like </a:t>
            </a:r>
            <a:r>
              <a:rPr lang="en-US" dirty="0" err="1"/>
              <a:t>get_header</a:t>
            </a:r>
            <a:r>
              <a:rPr lang="en-US" dirty="0"/>
              <a:t>(), includes </a:t>
            </a:r>
            <a:r>
              <a:rPr lang="en-US" dirty="0" err="1"/>
              <a:t>footer.php</a:t>
            </a:r>
            <a:r>
              <a:rPr lang="en-US" dirty="0"/>
              <a:t> into your site.</a:t>
            </a:r>
          </a:p>
          <a:p>
            <a:pPr marL="342900" indent="-342900">
              <a:buFont typeface="Arial"/>
              <a:buChar char="•"/>
            </a:pPr>
            <a:r>
              <a:rPr lang="en-US" b="1" dirty="0" err="1" smtClean="0"/>
              <a:t>get_sidebar</a:t>
            </a:r>
            <a:r>
              <a:rPr lang="en-US" b="1" dirty="0"/>
              <a:t>()</a:t>
            </a:r>
            <a:r>
              <a:rPr lang="en-US" dirty="0"/>
              <a:t> works like the methods above, including </a:t>
            </a:r>
            <a:r>
              <a:rPr lang="en-US" dirty="0" err="1"/>
              <a:t>sidebar.php</a:t>
            </a:r>
            <a:endParaRPr lang="en-US" dirty="0"/>
          </a:p>
        </p:txBody>
      </p:sp>
    </p:spTree>
    <p:extLst>
      <p:ext uri="{BB962C8B-B14F-4D97-AF65-F5344CB8AC3E}">
        <p14:creationId xmlns:p14="http://schemas.microsoft.com/office/powerpoint/2010/main" val="27711465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Author Tags</a:t>
            </a:r>
          </a:p>
        </p:txBody>
      </p:sp>
      <p:sp>
        <p:nvSpPr>
          <p:cNvPr id="5" name="Content Placeholder 4"/>
          <p:cNvSpPr>
            <a:spLocks noGrp="1"/>
          </p:cNvSpPr>
          <p:nvPr>
            <p:ph idx="1"/>
          </p:nvPr>
        </p:nvSpPr>
        <p:spPr>
          <a:xfrm>
            <a:off x="914400" y="1646237"/>
            <a:ext cx="7391400" cy="4525963"/>
          </a:xfrm>
        </p:spPr>
        <p:txBody>
          <a:bodyPr>
            <a:normAutofit lnSpcReduction="10000"/>
          </a:bodyPr>
          <a:lstStyle/>
          <a:p>
            <a:r>
              <a:rPr lang="en-US" dirty="0" smtClean="0"/>
              <a:t>Since authors are WordPress users, you will be able to access all the fields that can be associated with an author, including their email, full name, visible name, and links to their detail pages on the site. </a:t>
            </a:r>
          </a:p>
          <a:p>
            <a:r>
              <a:rPr lang="en-US" b="1" dirty="0" err="1" smtClean="0"/>
              <a:t>the_author_meta</a:t>
            </a:r>
            <a:r>
              <a:rPr lang="en-US" b="1" dirty="0" smtClean="0"/>
              <a:t>() </a:t>
            </a:r>
            <a:r>
              <a:rPr lang="en-US" dirty="0" smtClean="0"/>
              <a:t>can be called with two parameters, the first being </a:t>
            </a:r>
            <a:r>
              <a:rPr lang="en-US" dirty="0"/>
              <a:t>the field you want to retrieve, and the second being the </a:t>
            </a:r>
            <a:r>
              <a:rPr lang="en-US" dirty="0" err="1"/>
              <a:t>userID</a:t>
            </a:r>
            <a:r>
              <a:rPr lang="en-US" dirty="0"/>
              <a:t>. If </a:t>
            </a:r>
            <a:r>
              <a:rPr lang="en-US" dirty="0" smtClean="0"/>
              <a:t>no second </a:t>
            </a:r>
            <a:r>
              <a:rPr lang="en-US" dirty="0"/>
              <a:t>parameter is passed, the </a:t>
            </a:r>
            <a:r>
              <a:rPr lang="en-US" dirty="0" err="1"/>
              <a:t>userID</a:t>
            </a:r>
            <a:r>
              <a:rPr lang="en-US" dirty="0"/>
              <a:t> for the author of the current post is used.</a:t>
            </a:r>
          </a:p>
          <a:p>
            <a:r>
              <a:rPr lang="en-US" dirty="0" smtClean="0"/>
              <a:t>Some </a:t>
            </a:r>
            <a:r>
              <a:rPr lang="en-US" dirty="0"/>
              <a:t>commonly used fields include: </a:t>
            </a:r>
            <a:r>
              <a:rPr lang="en-US" b="1" dirty="0" err="1"/>
              <a:t>display_name</a:t>
            </a:r>
            <a:r>
              <a:rPr lang="en-US" b="1" dirty="0"/>
              <a:t>, </a:t>
            </a:r>
            <a:r>
              <a:rPr lang="en-US" b="1" dirty="0" err="1"/>
              <a:t>user_firstname</a:t>
            </a:r>
            <a:r>
              <a:rPr lang="en-US" b="1" dirty="0"/>
              <a:t>, </a:t>
            </a:r>
            <a:r>
              <a:rPr lang="en-US" b="1" dirty="0" err="1" smtClean="0"/>
              <a:t>user_lastname</a:t>
            </a:r>
            <a:r>
              <a:rPr lang="en-US" b="1" dirty="0"/>
              <a:t>, </a:t>
            </a:r>
            <a:r>
              <a:rPr lang="en-US" b="1" dirty="0" err="1"/>
              <a:t>user_email</a:t>
            </a:r>
            <a:r>
              <a:rPr lang="en-US" b="1" dirty="0"/>
              <a:t>,</a:t>
            </a:r>
            <a:r>
              <a:rPr lang="en-US" dirty="0"/>
              <a:t> and </a:t>
            </a:r>
            <a:r>
              <a:rPr lang="en-US" b="1" dirty="0" err="1"/>
              <a:t>user_url</a:t>
            </a:r>
            <a:r>
              <a:rPr lang="en-US" dirty="0"/>
              <a:t>. Less commonly used ones </a:t>
            </a:r>
            <a:r>
              <a:rPr lang="en-US" dirty="0" smtClean="0"/>
              <a:t>include: </a:t>
            </a:r>
            <a:r>
              <a:rPr lang="en-US" b="1" dirty="0" err="1" smtClean="0"/>
              <a:t>user_pass</a:t>
            </a:r>
            <a:r>
              <a:rPr lang="en-US" b="1" dirty="0"/>
              <a:t>, ID</a:t>
            </a:r>
            <a:r>
              <a:rPr lang="en-US" dirty="0"/>
              <a:t>, and </a:t>
            </a:r>
            <a:r>
              <a:rPr lang="en-US" b="1" dirty="0"/>
              <a:t>description</a:t>
            </a:r>
            <a:r>
              <a:rPr lang="en-US" dirty="0"/>
              <a:t>.</a:t>
            </a:r>
          </a:p>
        </p:txBody>
      </p:sp>
    </p:spTree>
    <p:extLst>
      <p:ext uri="{BB962C8B-B14F-4D97-AF65-F5344CB8AC3E}">
        <p14:creationId xmlns:p14="http://schemas.microsoft.com/office/powerpoint/2010/main" val="25545967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Comment Tags</a:t>
            </a:r>
          </a:p>
        </p:txBody>
      </p:sp>
      <p:sp>
        <p:nvSpPr>
          <p:cNvPr id="5" name="Content Placeholder 4"/>
          <p:cNvSpPr>
            <a:spLocks noGrp="1"/>
          </p:cNvSpPr>
          <p:nvPr>
            <p:ph idx="1"/>
          </p:nvPr>
        </p:nvSpPr>
        <p:spPr>
          <a:xfrm>
            <a:off x="914400" y="1646237"/>
            <a:ext cx="7391400" cy="4525963"/>
          </a:xfrm>
        </p:spPr>
        <p:txBody>
          <a:bodyPr>
            <a:normAutofit/>
          </a:bodyPr>
          <a:lstStyle/>
          <a:p>
            <a:r>
              <a:rPr lang="en-US" dirty="0"/>
              <a:t>WordPress manages comments for you and provides </a:t>
            </a:r>
            <a:r>
              <a:rPr lang="en-US" dirty="0" smtClean="0"/>
              <a:t>the following </a:t>
            </a:r>
            <a:r>
              <a:rPr lang="en-US" dirty="0"/>
              <a:t>functions to allow you to programmatically access comments related </a:t>
            </a:r>
            <a:r>
              <a:rPr lang="en-US" dirty="0" smtClean="0"/>
              <a:t>to the </a:t>
            </a:r>
            <a:r>
              <a:rPr lang="en-US" dirty="0"/>
              <a:t>current post</a:t>
            </a:r>
            <a:r>
              <a:rPr lang="en-US" dirty="0" smtClean="0"/>
              <a:t>.</a:t>
            </a:r>
          </a:p>
          <a:p>
            <a:pPr marL="342900" indent="-342900">
              <a:buFont typeface="Arial"/>
              <a:buChar char="•"/>
            </a:pPr>
            <a:r>
              <a:rPr lang="en-US" b="1" dirty="0" err="1"/>
              <a:t>comments_template</a:t>
            </a:r>
            <a:r>
              <a:rPr lang="en-US" b="1" dirty="0"/>
              <a:t>() </a:t>
            </a:r>
            <a:r>
              <a:rPr lang="en-US" dirty="0"/>
              <a:t>allows you to import a comment template into </a:t>
            </a:r>
            <a:r>
              <a:rPr lang="en-US" dirty="0" smtClean="0"/>
              <a:t>this template </a:t>
            </a:r>
            <a:r>
              <a:rPr lang="en-US" dirty="0"/>
              <a:t>much like </a:t>
            </a:r>
            <a:r>
              <a:rPr lang="en-US" dirty="0" err="1"/>
              <a:t>get_header</a:t>
            </a:r>
            <a:r>
              <a:rPr lang="en-US" dirty="0"/>
              <a:t>(). This way all customization for </a:t>
            </a:r>
            <a:r>
              <a:rPr lang="en-US" dirty="0" smtClean="0"/>
              <a:t>how comments </a:t>
            </a:r>
            <a:r>
              <a:rPr lang="en-US" dirty="0"/>
              <a:t>are displayed can be managed there.</a:t>
            </a:r>
          </a:p>
          <a:p>
            <a:pPr marL="342900" indent="-342900">
              <a:buFont typeface="Arial"/>
              <a:buChar char="•"/>
            </a:pPr>
            <a:r>
              <a:rPr lang="en-US" b="1" dirty="0" err="1" smtClean="0"/>
              <a:t>get_comments</a:t>
            </a:r>
            <a:r>
              <a:rPr lang="en-US" b="1" dirty="0"/>
              <a:t>() </a:t>
            </a:r>
            <a:r>
              <a:rPr lang="en-US" dirty="0"/>
              <a:t>outputs the list of comments matching a range of </a:t>
            </a:r>
            <a:r>
              <a:rPr lang="en-US" dirty="0" smtClean="0"/>
              <a:t>options passed </a:t>
            </a:r>
            <a:r>
              <a:rPr lang="en-US" dirty="0"/>
              <a:t>in.</a:t>
            </a:r>
          </a:p>
          <a:p>
            <a:pPr marL="342900" indent="-342900">
              <a:buFont typeface="Arial"/>
              <a:buChar char="•"/>
            </a:pPr>
            <a:r>
              <a:rPr lang="en-US" b="1" dirty="0" err="1" smtClean="0"/>
              <a:t>comment_form</a:t>
            </a:r>
            <a:r>
              <a:rPr lang="en-US" b="1" dirty="0"/>
              <a:t>() </a:t>
            </a:r>
            <a:r>
              <a:rPr lang="en-US" dirty="0"/>
              <a:t>embeds the form to add comments into the page.</a:t>
            </a:r>
          </a:p>
        </p:txBody>
      </p:sp>
    </p:spTree>
    <p:extLst>
      <p:ext uri="{BB962C8B-B14F-4D97-AF65-F5344CB8AC3E}">
        <p14:creationId xmlns:p14="http://schemas.microsoft.com/office/powerpoint/2010/main" val="37106066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Link Tags</a:t>
            </a:r>
          </a:p>
        </p:txBody>
      </p:sp>
      <p:sp>
        <p:nvSpPr>
          <p:cNvPr id="5" name="Content Placeholder 4"/>
          <p:cNvSpPr>
            <a:spLocks noGrp="1"/>
          </p:cNvSpPr>
          <p:nvPr>
            <p:ph idx="1"/>
          </p:nvPr>
        </p:nvSpPr>
        <p:spPr>
          <a:xfrm>
            <a:off x="914400" y="1646237"/>
            <a:ext cx="7391400" cy="4525963"/>
          </a:xfrm>
        </p:spPr>
        <p:txBody>
          <a:bodyPr>
            <a:normAutofit/>
          </a:bodyPr>
          <a:lstStyle/>
          <a:p>
            <a:r>
              <a:rPr lang="en-US" dirty="0"/>
              <a:t>Although pages are just a particular type of post, they are also associated with a </a:t>
            </a:r>
            <a:r>
              <a:rPr lang="en-US" dirty="0" smtClean="0"/>
              <a:t>site hierarchy </a:t>
            </a:r>
            <a:r>
              <a:rPr lang="en-US" dirty="0"/>
              <a:t>and the menu. So while they have many essential elements of </a:t>
            </a:r>
            <a:r>
              <a:rPr lang="en-US" dirty="0" smtClean="0"/>
              <a:t>posts (</a:t>
            </a:r>
            <a:r>
              <a:rPr lang="en-US" dirty="0"/>
              <a:t>described later) such as title, author, and date, they also have:</a:t>
            </a:r>
          </a:p>
          <a:p>
            <a:pPr marL="342900" indent="-342900">
              <a:buFont typeface="Arial"/>
              <a:buChar char="•"/>
            </a:pPr>
            <a:r>
              <a:rPr lang="en-US" b="1" dirty="0" err="1" smtClean="0"/>
              <a:t>get_ancestors</a:t>
            </a:r>
            <a:r>
              <a:rPr lang="en-US" b="1" dirty="0"/>
              <a:t>() </a:t>
            </a:r>
            <a:r>
              <a:rPr lang="en-US" dirty="0"/>
              <a:t>returns an array of the ancestor pages to the current </a:t>
            </a:r>
            <a:r>
              <a:rPr lang="en-US" dirty="0" smtClean="0"/>
              <a:t>one. They </a:t>
            </a:r>
            <a:r>
              <a:rPr lang="en-US" dirty="0"/>
              <a:t>can be used to build a breadcrumb structure.</a:t>
            </a:r>
          </a:p>
          <a:p>
            <a:pPr marL="342900" indent="-342900">
              <a:buFont typeface="Arial"/>
              <a:buChar char="•"/>
            </a:pPr>
            <a:r>
              <a:rPr lang="en-US" b="1" dirty="0" err="1" smtClean="0"/>
              <a:t>wp_page_menu</a:t>
            </a:r>
            <a:r>
              <a:rPr lang="en-US" b="1" dirty="0"/>
              <a:t>() </a:t>
            </a:r>
            <a:r>
              <a:rPr lang="en-US" dirty="0"/>
              <a:t>can be used to create submenus of pages.</a:t>
            </a:r>
          </a:p>
        </p:txBody>
      </p:sp>
    </p:spTree>
    <p:extLst>
      <p:ext uri="{BB962C8B-B14F-4D97-AF65-F5344CB8AC3E}">
        <p14:creationId xmlns:p14="http://schemas.microsoft.com/office/powerpoint/2010/main" val="19371558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Template Tags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Page Tags</a:t>
            </a:r>
          </a:p>
        </p:txBody>
      </p:sp>
      <p:sp>
        <p:nvSpPr>
          <p:cNvPr id="5" name="Content Placeholder 4"/>
          <p:cNvSpPr>
            <a:spLocks noGrp="1"/>
          </p:cNvSpPr>
          <p:nvPr>
            <p:ph idx="1"/>
          </p:nvPr>
        </p:nvSpPr>
        <p:spPr>
          <a:xfrm>
            <a:off x="914400" y="1646237"/>
            <a:ext cx="7391400" cy="4525963"/>
          </a:xfrm>
        </p:spPr>
        <p:txBody>
          <a:bodyPr>
            <a:normAutofit/>
          </a:bodyPr>
          <a:lstStyle/>
          <a:p>
            <a:r>
              <a:rPr lang="en-US" dirty="0"/>
              <a:t>Link tags are especially important for a website, since links are the basis for </a:t>
            </a:r>
            <a:r>
              <a:rPr lang="en-US" dirty="0" smtClean="0"/>
              <a:t>the WWW</a:t>
            </a:r>
            <a:r>
              <a:rPr lang="en-US" dirty="0"/>
              <a:t>. Some important ones include:</a:t>
            </a:r>
          </a:p>
          <a:p>
            <a:pPr marL="342900" indent="-342900">
              <a:buFont typeface="Arial"/>
              <a:buChar char="•"/>
            </a:pPr>
            <a:r>
              <a:rPr lang="en-US" b="1" dirty="0" err="1" smtClean="0"/>
              <a:t>the_permalink</a:t>
            </a:r>
            <a:r>
              <a:rPr lang="en-US" b="1" dirty="0"/>
              <a:t>() </a:t>
            </a:r>
            <a:r>
              <a:rPr lang="en-US" dirty="0"/>
              <a:t>contains the permanent URL assigned to this post. It </a:t>
            </a:r>
            <a:r>
              <a:rPr lang="en-US" dirty="0" smtClean="0"/>
              <a:t>should be </a:t>
            </a:r>
            <a:r>
              <a:rPr lang="en-US" dirty="0"/>
              <a:t>wrapped inside a &lt;A&gt; tag if it is to be clickable.</a:t>
            </a:r>
          </a:p>
          <a:p>
            <a:pPr marL="342900" indent="-342900">
              <a:buFont typeface="Arial"/>
              <a:buChar char="•"/>
            </a:pPr>
            <a:r>
              <a:rPr lang="en-US" b="1" dirty="0" err="1" smtClean="0"/>
              <a:t>edit_post_link</a:t>
            </a:r>
            <a:r>
              <a:rPr lang="en-US" b="1" dirty="0"/>
              <a:t>() </a:t>
            </a:r>
            <a:r>
              <a:rPr lang="en-US" dirty="0"/>
              <a:t>can be included if you want editors to easily be able </a:t>
            </a:r>
            <a:r>
              <a:rPr lang="en-US" dirty="0" smtClean="0"/>
              <a:t>to browse </a:t>
            </a:r>
            <a:r>
              <a:rPr lang="en-US" dirty="0"/>
              <a:t>the site and click the link to edit a page. This is normally used </a:t>
            </a:r>
            <a:r>
              <a:rPr lang="en-US" dirty="0" smtClean="0"/>
              <a:t>in conjunction </a:t>
            </a:r>
            <a:r>
              <a:rPr lang="en-US" dirty="0"/>
              <a:t>with conditional tags that tell us if the user is currently logged in.</a:t>
            </a:r>
          </a:p>
          <a:p>
            <a:pPr marL="342900" indent="-342900">
              <a:buFont typeface="Arial"/>
              <a:buChar char="•"/>
            </a:pPr>
            <a:r>
              <a:rPr lang="en-US" b="1" dirty="0" err="1" smtClean="0"/>
              <a:t>get_home_url</a:t>
            </a:r>
            <a:r>
              <a:rPr lang="en-US" b="1" dirty="0"/>
              <a:t>() </a:t>
            </a:r>
            <a:r>
              <a:rPr lang="en-US" dirty="0"/>
              <a:t>returns the URL of the site’s home page. </a:t>
            </a:r>
          </a:p>
        </p:txBody>
      </p:sp>
    </p:spTree>
    <p:extLst>
      <p:ext uri="{BB962C8B-B14F-4D97-AF65-F5344CB8AC3E}">
        <p14:creationId xmlns:p14="http://schemas.microsoft.com/office/powerpoint/2010/main" val="2872806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Management Systems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Try to make it manageable</a:t>
            </a:r>
            <a:endParaRPr lang="en-US" dirty="0"/>
          </a:p>
        </p:txBody>
      </p:sp>
      <p:pic>
        <p:nvPicPr>
          <p:cNvPr id="5" name="Content Placeholder 4" descr="407151800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6268" b="-6268"/>
          <a:stretch>
            <a:fillRect/>
          </a:stretch>
        </p:blipFill>
        <p:spPr/>
      </p:pic>
    </p:spTree>
    <p:extLst>
      <p:ext uri="{BB962C8B-B14F-4D97-AF65-F5344CB8AC3E}">
        <p14:creationId xmlns:p14="http://schemas.microsoft.com/office/powerpoint/2010/main" val="24931334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new Page template</a:t>
            </a:r>
          </a:p>
        </p:txBody>
      </p:sp>
      <p:sp>
        <p:nvSpPr>
          <p:cNvPr id="5" name="Content Placeholder 4"/>
          <p:cNvSpPr>
            <a:spLocks noGrp="1"/>
          </p:cNvSpPr>
          <p:nvPr>
            <p:ph idx="1"/>
          </p:nvPr>
        </p:nvSpPr>
        <p:spPr>
          <a:xfrm>
            <a:off x="914400" y="1646237"/>
            <a:ext cx="7391400" cy="4525963"/>
          </a:xfrm>
        </p:spPr>
        <p:txBody>
          <a:bodyPr>
            <a:normAutofit/>
          </a:bodyPr>
          <a:lstStyle/>
          <a:p>
            <a:r>
              <a:rPr lang="en-US" dirty="0"/>
              <a:t>The end goal is that users in WordPress can choose to apply your new template </a:t>
            </a:r>
            <a:r>
              <a:rPr lang="en-US" dirty="0" smtClean="0"/>
              <a:t>when editing </a:t>
            </a:r>
            <a:r>
              <a:rPr lang="en-US" dirty="0"/>
              <a:t>or creating a page using the dropdown interface</a:t>
            </a:r>
          </a:p>
        </p:txBody>
      </p:sp>
      <p:pic>
        <p:nvPicPr>
          <p:cNvPr id="3" name="Picture 2" descr="4071518023.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895600"/>
            <a:ext cx="7208108" cy="3200400"/>
          </a:xfrm>
          <a:prstGeom prst="rect">
            <a:avLst/>
          </a:prstGeom>
        </p:spPr>
      </p:pic>
      <p:cxnSp>
        <p:nvCxnSpPr>
          <p:cNvPr id="7" name="Straight Arrow Connector 6"/>
          <p:cNvCxnSpPr/>
          <p:nvPr/>
        </p:nvCxnSpPr>
        <p:spPr>
          <a:xfrm>
            <a:off x="3429000" y="2514600"/>
            <a:ext cx="2209800" cy="2667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81085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Get Started</a:t>
            </a:r>
          </a:p>
        </p:txBody>
      </p:sp>
      <p:sp>
        <p:nvSpPr>
          <p:cNvPr id="6" name="Content Placeholder 5"/>
          <p:cNvSpPr>
            <a:spLocks noGrp="1"/>
          </p:cNvSpPr>
          <p:nvPr>
            <p:ph idx="1"/>
          </p:nvPr>
        </p:nvSpPr>
        <p:spPr/>
        <p:txBody>
          <a:bodyPr/>
          <a:lstStyle/>
          <a:p>
            <a:r>
              <a:rPr lang="en-US" dirty="0"/>
              <a:t>To get started you should create a folder named </a:t>
            </a:r>
            <a:r>
              <a:rPr lang="en-US" b="1" dirty="0" err="1"/>
              <a:t>page_templates</a:t>
            </a:r>
            <a:r>
              <a:rPr lang="en-US" b="1" dirty="0"/>
              <a:t> </a:t>
            </a:r>
            <a:r>
              <a:rPr lang="en-US" dirty="0"/>
              <a:t>in the </a:t>
            </a:r>
            <a:r>
              <a:rPr lang="en-US" dirty="0" smtClean="0"/>
              <a:t>child theme </a:t>
            </a:r>
            <a:r>
              <a:rPr lang="en-US" dirty="0"/>
              <a:t>to hold your custom page types. </a:t>
            </a:r>
            <a:endParaRPr lang="en-US" dirty="0" smtClean="0"/>
          </a:p>
          <a:p>
            <a:r>
              <a:rPr lang="en-US" dirty="0" smtClean="0"/>
              <a:t>Create </a:t>
            </a:r>
            <a:r>
              <a:rPr lang="en-US" dirty="0"/>
              <a:t>a PHP file (ours will be </a:t>
            </a:r>
            <a:r>
              <a:rPr lang="en-US" b="1" dirty="0" err="1"/>
              <a:t>textbook.php</a:t>
            </a:r>
            <a:r>
              <a:rPr lang="en-US" dirty="0" smtClean="0"/>
              <a:t>) and </a:t>
            </a:r>
            <a:r>
              <a:rPr lang="en-US" dirty="0"/>
              <a:t>add a comment block to define the template name and a description as </a:t>
            </a:r>
            <a:r>
              <a:rPr lang="en-US" dirty="0" smtClean="0"/>
              <a:t>shown</a:t>
            </a:r>
            <a:endParaRPr lang="en-US" dirty="0"/>
          </a:p>
        </p:txBody>
      </p:sp>
      <p:pic>
        <p:nvPicPr>
          <p:cNvPr id="8" name="Picture 7" descr="Screen Shot 2014-02-17 at 1.01.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191000"/>
            <a:ext cx="7391400" cy="1494890"/>
          </a:xfrm>
          <a:prstGeom prst="rect">
            <a:avLst/>
          </a:prstGeom>
        </p:spPr>
      </p:pic>
    </p:spTree>
    <p:extLst>
      <p:ext uri="{BB962C8B-B14F-4D97-AF65-F5344CB8AC3E}">
        <p14:creationId xmlns:p14="http://schemas.microsoft.com/office/powerpoint/2010/main" val="447211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Post Tags</a:t>
            </a:r>
          </a:p>
        </p:txBody>
      </p:sp>
      <p:sp>
        <p:nvSpPr>
          <p:cNvPr id="6" name="Content Placeholder 5"/>
          <p:cNvSpPr>
            <a:spLocks noGrp="1"/>
          </p:cNvSpPr>
          <p:nvPr>
            <p:ph idx="1"/>
          </p:nvPr>
        </p:nvSpPr>
        <p:spPr/>
        <p:txBody>
          <a:bodyPr>
            <a:normAutofit/>
          </a:bodyPr>
          <a:lstStyle/>
          <a:p>
            <a:r>
              <a:rPr lang="en-US" dirty="0" smtClean="0"/>
              <a:t>Both </a:t>
            </a:r>
            <a:r>
              <a:rPr lang="en-US" dirty="0"/>
              <a:t>pages and posts have the following data available:</a:t>
            </a:r>
          </a:p>
          <a:p>
            <a:pPr marL="342900" indent="-342900">
              <a:buFont typeface="Arial"/>
              <a:buChar char="•"/>
            </a:pPr>
            <a:r>
              <a:rPr lang="en-US" b="1" dirty="0" err="1" smtClean="0"/>
              <a:t>the_content</a:t>
            </a:r>
            <a:r>
              <a:rPr lang="en-US" b="1" dirty="0"/>
              <a:t>() </a:t>
            </a:r>
            <a:r>
              <a:rPr lang="en-US" dirty="0"/>
              <a:t>displays the content of the post; it can optionally display </a:t>
            </a:r>
            <a:r>
              <a:rPr lang="en-US" dirty="0" smtClean="0"/>
              <a:t>a summary </a:t>
            </a:r>
            <a:r>
              <a:rPr lang="en-US" dirty="0"/>
              <a:t>with a “More” link to all </a:t>
            </a:r>
            <a:r>
              <a:rPr lang="en-US" dirty="0" smtClean="0"/>
              <a:t>content.</a:t>
            </a:r>
          </a:p>
          <a:p>
            <a:pPr marL="342900" indent="-342900">
              <a:buFont typeface="Arial"/>
              <a:buChar char="•"/>
            </a:pPr>
            <a:r>
              <a:rPr lang="en-US" b="1" dirty="0" err="1" smtClean="0"/>
              <a:t>the_ID</a:t>
            </a:r>
            <a:r>
              <a:rPr lang="en-US" b="1" dirty="0"/>
              <a:t>() </a:t>
            </a:r>
            <a:r>
              <a:rPr lang="en-US" dirty="0"/>
              <a:t>returns the underlying database ID, useful elsewhere</a:t>
            </a:r>
            <a:r>
              <a:rPr lang="en-US" dirty="0" smtClean="0"/>
              <a:t>.</a:t>
            </a:r>
            <a:r>
              <a:rPr lang="en-US" dirty="0"/>
              <a:t> </a:t>
            </a:r>
            <a:endParaRPr lang="en-US" dirty="0" smtClean="0"/>
          </a:p>
          <a:p>
            <a:pPr marL="342900" indent="-342900">
              <a:buFont typeface="Arial"/>
              <a:buChar char="•"/>
            </a:pPr>
            <a:r>
              <a:rPr lang="en-US" b="1" dirty="0" err="1" smtClean="0"/>
              <a:t>the_title</a:t>
            </a:r>
            <a:r>
              <a:rPr lang="en-US" b="1" dirty="0"/>
              <a:t>() </a:t>
            </a:r>
            <a:r>
              <a:rPr lang="en-US" dirty="0"/>
              <a:t>returns the title of the current post and optionally prints it </a:t>
            </a:r>
            <a:r>
              <a:rPr lang="en-US" dirty="0" smtClean="0"/>
              <a:t>out.</a:t>
            </a:r>
          </a:p>
          <a:p>
            <a:pPr marL="342900" indent="-342900">
              <a:buFont typeface="Arial"/>
              <a:buChar char="•"/>
            </a:pPr>
            <a:r>
              <a:rPr lang="en-US" b="1" dirty="0" err="1" smtClean="0"/>
              <a:t>the_date</a:t>
            </a:r>
            <a:r>
              <a:rPr lang="en-US" b="1" dirty="0"/>
              <a:t>() </a:t>
            </a:r>
            <a:r>
              <a:rPr lang="en-US" dirty="0"/>
              <a:t>returns the time and date of the post.</a:t>
            </a:r>
          </a:p>
        </p:txBody>
      </p:sp>
    </p:spTree>
    <p:extLst>
      <p:ext uri="{BB962C8B-B14F-4D97-AF65-F5344CB8AC3E}">
        <p14:creationId xmlns:p14="http://schemas.microsoft.com/office/powerpoint/2010/main" val="20292888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Category Tags</a:t>
            </a:r>
          </a:p>
        </p:txBody>
      </p:sp>
      <p:sp>
        <p:nvSpPr>
          <p:cNvPr id="6" name="Content Placeholder 5"/>
          <p:cNvSpPr>
            <a:spLocks noGrp="1"/>
          </p:cNvSpPr>
          <p:nvPr>
            <p:ph idx="1"/>
          </p:nvPr>
        </p:nvSpPr>
        <p:spPr>
          <a:xfrm>
            <a:off x="914400" y="1646237"/>
            <a:ext cx="7391400" cy="4678363"/>
          </a:xfrm>
        </p:spPr>
        <p:txBody>
          <a:bodyPr>
            <a:normAutofit/>
          </a:bodyPr>
          <a:lstStyle/>
          <a:p>
            <a:r>
              <a:rPr lang="en-US" dirty="0"/>
              <a:t>Some template tags available to you, which draw their context from </a:t>
            </a:r>
            <a:r>
              <a:rPr lang="en-US" dirty="0" smtClean="0"/>
              <a:t>the current post:</a:t>
            </a:r>
          </a:p>
          <a:p>
            <a:pPr marL="342900" indent="-342900">
              <a:buFont typeface="Arial"/>
              <a:buChar char="•"/>
            </a:pPr>
            <a:r>
              <a:rPr lang="en-US" b="1" dirty="0" err="1"/>
              <a:t>the_category</a:t>
            </a:r>
            <a:r>
              <a:rPr lang="en-US" b="1" dirty="0"/>
              <a:t>() </a:t>
            </a:r>
            <a:r>
              <a:rPr lang="en-US" dirty="0"/>
              <a:t>will output a list of clickable links to each category </a:t>
            </a:r>
            <a:r>
              <a:rPr lang="en-US" dirty="0" smtClean="0"/>
              <a:t>page which </a:t>
            </a:r>
            <a:r>
              <a:rPr lang="en-US" dirty="0"/>
              <a:t>this post belongs to. </a:t>
            </a:r>
            <a:endParaRPr lang="en-US" dirty="0" smtClean="0"/>
          </a:p>
          <a:p>
            <a:pPr marL="342900" indent="-342900">
              <a:buFont typeface="Arial"/>
              <a:buChar char="•"/>
            </a:pPr>
            <a:r>
              <a:rPr lang="en-US" b="1" dirty="0" err="1" smtClean="0"/>
              <a:t>category_description</a:t>
            </a:r>
            <a:r>
              <a:rPr lang="en-US" b="1" dirty="0"/>
              <a:t>()</a:t>
            </a:r>
            <a:r>
              <a:rPr lang="en-US" dirty="0"/>
              <a:t> outputs the text description associated with </a:t>
            </a:r>
            <a:r>
              <a:rPr lang="en-US" dirty="0" smtClean="0"/>
              <a:t>the category </a:t>
            </a:r>
            <a:r>
              <a:rPr lang="en-US" dirty="0"/>
              <a:t>of the </a:t>
            </a:r>
            <a:r>
              <a:rPr lang="en-US" dirty="0" smtClean="0"/>
              <a:t>post.</a:t>
            </a:r>
          </a:p>
          <a:p>
            <a:pPr marL="342900" indent="-342900">
              <a:buFont typeface="Arial"/>
              <a:buChar char="•"/>
            </a:pPr>
            <a:r>
              <a:rPr lang="en-US" b="1" dirty="0" err="1" smtClean="0"/>
              <a:t>the_tags</a:t>
            </a:r>
            <a:r>
              <a:rPr lang="en-US" b="1" dirty="0"/>
              <a:t>()</a:t>
            </a:r>
            <a:r>
              <a:rPr lang="en-US" dirty="0"/>
              <a:t> outputs clickable links to tag pages for every tag used in the </a:t>
            </a:r>
            <a:r>
              <a:rPr lang="en-US" dirty="0" smtClean="0"/>
              <a:t>post.</a:t>
            </a:r>
          </a:p>
          <a:p>
            <a:pPr marL="342900" indent="-342900">
              <a:buFont typeface="Arial"/>
              <a:buChar char="•"/>
            </a:pPr>
            <a:r>
              <a:rPr lang="en-US" b="1" dirty="0" err="1" smtClean="0"/>
              <a:t>wp_tag_cloud</a:t>
            </a:r>
            <a:r>
              <a:rPr lang="en-US" b="1" dirty="0"/>
              <a:t>()</a:t>
            </a:r>
            <a:r>
              <a:rPr lang="en-US" dirty="0"/>
              <a:t> outputs a word cloud using all the tags present in the site</a:t>
            </a:r>
            <a:r>
              <a:rPr lang="en-US" dirty="0" smtClean="0"/>
              <a:t>, </a:t>
            </a:r>
            <a:r>
              <a:rPr lang="en-US" i="1" dirty="0" smtClean="0"/>
              <a:t>not </a:t>
            </a:r>
            <a:r>
              <a:rPr lang="en-US" i="1" dirty="0"/>
              <a:t>the post</a:t>
            </a:r>
            <a:r>
              <a:rPr lang="en-US" dirty="0"/>
              <a:t>. </a:t>
            </a:r>
          </a:p>
        </p:txBody>
      </p:sp>
    </p:spTree>
    <p:extLst>
      <p:ext uri="{BB962C8B-B14F-4D97-AF65-F5344CB8AC3E}">
        <p14:creationId xmlns:p14="http://schemas.microsoft.com/office/powerpoint/2010/main" val="40264375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Pagination Tags</a:t>
            </a:r>
          </a:p>
        </p:txBody>
      </p:sp>
      <p:sp>
        <p:nvSpPr>
          <p:cNvPr id="6" name="Content Placeholder 5"/>
          <p:cNvSpPr>
            <a:spLocks noGrp="1"/>
          </p:cNvSpPr>
          <p:nvPr>
            <p:ph idx="1"/>
          </p:nvPr>
        </p:nvSpPr>
        <p:spPr>
          <a:xfrm>
            <a:off x="914400" y="1646237"/>
            <a:ext cx="7391400" cy="4678363"/>
          </a:xfrm>
        </p:spPr>
        <p:txBody>
          <a:bodyPr>
            <a:normAutofit/>
          </a:bodyPr>
          <a:lstStyle/>
          <a:p>
            <a:r>
              <a:rPr lang="en-US" dirty="0"/>
              <a:t>Navigation tags in general are useful for building a well-interconnected </a:t>
            </a:r>
            <a:r>
              <a:rPr lang="en-US" dirty="0" smtClean="0"/>
              <a:t>website.</a:t>
            </a:r>
          </a:p>
          <a:p>
            <a:r>
              <a:rPr lang="en-US" b="1" dirty="0" err="1" smtClean="0"/>
              <a:t>previous_post_link</a:t>
            </a:r>
            <a:r>
              <a:rPr lang="en-US" b="1" dirty="0"/>
              <a:t>()/</a:t>
            </a:r>
            <a:r>
              <a:rPr lang="en-US" b="1" dirty="0" err="1"/>
              <a:t>next_post_link</a:t>
            </a:r>
            <a:r>
              <a:rPr lang="en-US" b="1" dirty="0"/>
              <a:t>() </a:t>
            </a:r>
            <a:r>
              <a:rPr lang="en-US" dirty="0"/>
              <a:t>provide the links to the </a:t>
            </a:r>
            <a:r>
              <a:rPr lang="en-US" dirty="0" smtClean="0"/>
              <a:t>previous and </a:t>
            </a:r>
            <a:r>
              <a:rPr lang="en-US" dirty="0"/>
              <a:t>next chronological posts if you wanted to have navigation forward </a:t>
            </a:r>
            <a:r>
              <a:rPr lang="en-US" dirty="0" smtClean="0"/>
              <a:t>and backward </a:t>
            </a:r>
            <a:r>
              <a:rPr lang="en-US" dirty="0"/>
              <a:t>for single posts.</a:t>
            </a:r>
          </a:p>
          <a:p>
            <a:r>
              <a:rPr lang="en-US" b="1" dirty="0" err="1" smtClean="0"/>
              <a:t>previous_posts_link</a:t>
            </a:r>
            <a:r>
              <a:rPr lang="en-US" b="1" dirty="0"/>
              <a:t>()/</a:t>
            </a:r>
            <a:r>
              <a:rPr lang="en-US" b="1" dirty="0" err="1"/>
              <a:t>next_posts_link</a:t>
            </a:r>
            <a:r>
              <a:rPr lang="en-US" b="1" dirty="0"/>
              <a:t>() </a:t>
            </a:r>
            <a:r>
              <a:rPr lang="en-US" dirty="0"/>
              <a:t>are pluralized forms of </a:t>
            </a:r>
            <a:r>
              <a:rPr lang="en-US" dirty="0" smtClean="0"/>
              <a:t>the above </a:t>
            </a:r>
            <a:r>
              <a:rPr lang="en-US" dirty="0"/>
              <a:t>functions and allow you to get links to the previous or next set of </a:t>
            </a:r>
            <a:r>
              <a:rPr lang="en-US" dirty="0" smtClean="0"/>
              <a:t>items (</a:t>
            </a:r>
            <a:r>
              <a:rPr lang="en-US" dirty="0"/>
              <a:t>say 10 per page).</a:t>
            </a:r>
          </a:p>
        </p:txBody>
      </p:sp>
    </p:spTree>
    <p:extLst>
      <p:ext uri="{BB962C8B-B14F-4D97-AF65-F5344CB8AC3E}">
        <p14:creationId xmlns:p14="http://schemas.microsoft.com/office/powerpoint/2010/main" val="13765218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a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Illustration using many tags</a:t>
            </a:r>
          </a:p>
        </p:txBody>
      </p:sp>
      <p:pic>
        <p:nvPicPr>
          <p:cNvPr id="5" name="Content Placeholder 4" descr="4071518024.eps.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96" b="-396"/>
          <a:stretch/>
        </p:blipFill>
        <p:spPr>
          <a:xfrm>
            <a:off x="381000" y="1981200"/>
            <a:ext cx="8133480" cy="2286000"/>
          </a:xfrm>
        </p:spPr>
      </p:pic>
    </p:spTree>
    <p:extLst>
      <p:ext uri="{BB962C8B-B14F-4D97-AF65-F5344CB8AC3E}">
        <p14:creationId xmlns:p14="http://schemas.microsoft.com/office/powerpoint/2010/main" val="25867222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404040"/>
                </a:solidFill>
              </a:rPr>
              <a:t>Creating a </a:t>
            </a:r>
            <a:r>
              <a:rPr lang="en-US" dirty="0" smtClean="0">
                <a:solidFill>
                  <a:srgbClr val="467082"/>
                </a:solidFill>
              </a:rPr>
              <a:t>Custom Post Type</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 </a:t>
            </a:r>
            <a:r>
              <a:rPr lang="en-US" dirty="0" smtClean="0"/>
              <a:t>of 8</a:t>
            </a:r>
            <a:endParaRPr lang="en-US" dirty="0">
              <a:solidFill>
                <a:schemeClr val="tx1"/>
              </a:solidFill>
            </a:endParaRPr>
          </a:p>
        </p:txBody>
      </p:sp>
    </p:spTree>
    <p:extLst>
      <p:ext uri="{BB962C8B-B14F-4D97-AF65-F5344CB8AC3E}">
        <p14:creationId xmlns:p14="http://schemas.microsoft.com/office/powerpoint/2010/main" val="17874256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Post Type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You can </a:t>
            </a:r>
            <a:r>
              <a:rPr lang="en-US" dirty="0"/>
              <a:t>access the type of a post by using </a:t>
            </a:r>
            <a:r>
              <a:rPr lang="en-US" dirty="0" err="1"/>
              <a:t>get_post_type</a:t>
            </a:r>
            <a:r>
              <a:rPr lang="en-US" dirty="0"/>
              <a:t>() anywhere in the loop. </a:t>
            </a:r>
            <a:endParaRPr lang="en-US" dirty="0" smtClean="0"/>
          </a:p>
          <a:p>
            <a:pPr marL="342900" indent="-342900">
              <a:buFont typeface="Arial"/>
              <a:buChar char="•"/>
            </a:pPr>
            <a:r>
              <a:rPr lang="en-US" b="1" dirty="0"/>
              <a:t>post is </a:t>
            </a:r>
            <a:r>
              <a:rPr lang="en-US" dirty="0"/>
              <a:t>the default kind of content post, used for blog </a:t>
            </a:r>
            <a:r>
              <a:rPr lang="en-US" dirty="0" smtClean="0"/>
              <a:t>entries.</a:t>
            </a:r>
          </a:p>
          <a:p>
            <a:pPr marL="342900" indent="-342900">
              <a:buFont typeface="Arial"/>
              <a:buChar char="•"/>
            </a:pPr>
            <a:r>
              <a:rPr lang="en-US" b="1" dirty="0" smtClean="0"/>
              <a:t>page </a:t>
            </a:r>
            <a:r>
              <a:rPr lang="en-US" b="1" dirty="0"/>
              <a:t>is </a:t>
            </a:r>
            <a:r>
              <a:rPr lang="en-US" dirty="0"/>
              <a:t>a WordPress page, that is, a page associated with a menu </a:t>
            </a:r>
            <a:r>
              <a:rPr lang="en-US" dirty="0" smtClean="0"/>
              <a:t>item hierarchy</a:t>
            </a:r>
            <a:r>
              <a:rPr lang="en-US" dirty="0"/>
              <a:t>.</a:t>
            </a:r>
          </a:p>
          <a:p>
            <a:pPr marL="342900" indent="-342900">
              <a:buFont typeface="Arial"/>
              <a:buChar char="•"/>
            </a:pPr>
            <a:r>
              <a:rPr lang="en-US" b="1" dirty="0" smtClean="0"/>
              <a:t>attachment </a:t>
            </a:r>
            <a:r>
              <a:rPr lang="en-US" b="1" dirty="0"/>
              <a:t>defines </a:t>
            </a:r>
            <a:r>
              <a:rPr lang="en-US" dirty="0"/>
              <a:t>a post that is an image or </a:t>
            </a:r>
            <a:r>
              <a:rPr lang="en-US" dirty="0" smtClean="0"/>
              <a:t>file attachment</a:t>
            </a:r>
            <a:r>
              <a:rPr lang="en-US" dirty="0"/>
              <a:t>.</a:t>
            </a:r>
          </a:p>
          <a:p>
            <a:pPr marL="342900" indent="-342900">
              <a:buFont typeface="Arial"/>
              <a:buChar char="•"/>
            </a:pPr>
            <a:r>
              <a:rPr lang="en-US" b="1" dirty="0" smtClean="0"/>
              <a:t>revision </a:t>
            </a:r>
            <a:r>
              <a:rPr lang="en-US" dirty="0"/>
              <a:t>versioning is also stored, so you can have posts that store </a:t>
            </a:r>
            <a:r>
              <a:rPr lang="en-US" dirty="0" smtClean="0"/>
              <a:t>versioning information</a:t>
            </a:r>
          </a:p>
          <a:p>
            <a:pPr marL="342900" indent="-342900">
              <a:buFont typeface="Arial"/>
              <a:buChar char="•"/>
            </a:pPr>
            <a:r>
              <a:rPr lang="en-US" b="1" dirty="0" err="1" smtClean="0"/>
              <a:t>nav_menu_item</a:t>
            </a:r>
            <a:r>
              <a:rPr lang="en-US" b="1" dirty="0" smtClean="0"/>
              <a:t> </a:t>
            </a:r>
            <a:r>
              <a:rPr lang="en-US" dirty="0"/>
              <a:t>is reserved for menu items (which are still posts).</a:t>
            </a:r>
          </a:p>
        </p:txBody>
      </p:sp>
      <p:sp>
        <p:nvSpPr>
          <p:cNvPr id="4" name="Content Placeholder 3"/>
          <p:cNvSpPr>
            <a:spLocks noGrp="1"/>
          </p:cNvSpPr>
          <p:nvPr>
            <p:ph sz="quarter" idx="13"/>
          </p:nvPr>
        </p:nvSpPr>
        <p:spPr/>
        <p:txBody>
          <a:bodyPr>
            <a:normAutofit lnSpcReduction="10000"/>
          </a:bodyPr>
          <a:lstStyle/>
          <a:p>
            <a:r>
              <a:rPr lang="en-US" dirty="0" smtClean="0"/>
              <a:t>What types are there already?</a:t>
            </a:r>
            <a:endParaRPr lang="en-US" dirty="0"/>
          </a:p>
        </p:txBody>
      </p:sp>
    </p:spTree>
    <p:extLst>
      <p:ext uri="{BB962C8B-B14F-4D97-AF65-F5344CB8AC3E}">
        <p14:creationId xmlns:p14="http://schemas.microsoft.com/office/powerpoint/2010/main" val="32155566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Oraganization</a:t>
            </a:r>
            <a:endParaRPr lang="en-US" dirty="0"/>
          </a:p>
        </p:txBody>
      </p:sp>
      <p:sp>
        <p:nvSpPr>
          <p:cNvPr id="3" name="Content Placeholder 2"/>
          <p:cNvSpPr>
            <a:spLocks noGrp="1"/>
          </p:cNvSpPr>
          <p:nvPr>
            <p:ph idx="1"/>
          </p:nvPr>
        </p:nvSpPr>
        <p:spPr/>
        <p:txBody>
          <a:bodyPr>
            <a:normAutofit/>
          </a:bodyPr>
          <a:lstStyle/>
          <a:p>
            <a:r>
              <a:rPr lang="en-US" dirty="0"/>
              <a:t>If you were to </a:t>
            </a:r>
            <a:r>
              <a:rPr lang="en-US" dirty="0" smtClean="0"/>
              <a:t>create a new type called </a:t>
            </a:r>
            <a:r>
              <a:rPr lang="en-US" i="1" dirty="0"/>
              <a:t>textbook, </a:t>
            </a:r>
            <a:r>
              <a:rPr lang="en-US" dirty="0"/>
              <a:t>you would be able to surf all </a:t>
            </a:r>
            <a:r>
              <a:rPr lang="en-US" dirty="0" smtClean="0"/>
              <a:t>posts of </a:t>
            </a:r>
            <a:r>
              <a:rPr lang="en-US" dirty="0"/>
              <a:t>that type by going to </a:t>
            </a:r>
            <a:r>
              <a:rPr lang="en-US" b="1" dirty="0"/>
              <a:t>http://</a:t>
            </a:r>
            <a:r>
              <a:rPr lang="en-US" b="1" dirty="0" err="1"/>
              <a:t>example.com</a:t>
            </a:r>
            <a:r>
              <a:rPr lang="en-US" b="1" dirty="0"/>
              <a:t>/</a:t>
            </a:r>
            <a:r>
              <a:rPr lang="en-US" b="1" i="1" dirty="0"/>
              <a:t>textbook</a:t>
            </a:r>
            <a:r>
              <a:rPr lang="en-US" b="1" dirty="0"/>
              <a:t>/</a:t>
            </a:r>
            <a:r>
              <a:rPr lang="en-US" dirty="0"/>
              <a:t>. </a:t>
            </a:r>
            <a:endParaRPr lang="en-US" dirty="0" smtClean="0"/>
          </a:p>
          <a:p>
            <a:r>
              <a:rPr lang="en-US" dirty="0" smtClean="0"/>
              <a:t>You </a:t>
            </a:r>
            <a:r>
              <a:rPr lang="en-US" dirty="0"/>
              <a:t>could then create a </a:t>
            </a:r>
            <a:r>
              <a:rPr lang="en-US" dirty="0" smtClean="0"/>
              <a:t>file named </a:t>
            </a:r>
            <a:r>
              <a:rPr lang="en-US" b="1" dirty="0"/>
              <a:t>single-</a:t>
            </a:r>
            <a:r>
              <a:rPr lang="en-US" b="1" i="1" dirty="0" err="1"/>
              <a:t>textbook</a:t>
            </a:r>
            <a:r>
              <a:rPr lang="en-US" b="1" dirty="0" err="1"/>
              <a:t>.php</a:t>
            </a:r>
            <a:r>
              <a:rPr lang="en-US" b="1" dirty="0"/>
              <a:t> </a:t>
            </a:r>
            <a:r>
              <a:rPr lang="en-US" dirty="0"/>
              <a:t>to handle a single post, and </a:t>
            </a:r>
            <a:r>
              <a:rPr lang="en-US" b="1" dirty="0"/>
              <a:t>archive-</a:t>
            </a:r>
            <a:r>
              <a:rPr lang="en-US" b="1" i="1" dirty="0" err="1"/>
              <a:t>textbook</a:t>
            </a:r>
            <a:r>
              <a:rPr lang="en-US" b="1" dirty="0" err="1"/>
              <a:t>.php</a:t>
            </a:r>
            <a:r>
              <a:rPr lang="en-US" b="1" dirty="0"/>
              <a:t> </a:t>
            </a:r>
            <a:r>
              <a:rPr lang="en-US" dirty="0" smtClean="0"/>
              <a:t>to handle </a:t>
            </a:r>
            <a:r>
              <a:rPr lang="en-US" dirty="0"/>
              <a:t>displaying all the </a:t>
            </a:r>
            <a:r>
              <a:rPr lang="en-US" i="1" dirty="0"/>
              <a:t>textbook </a:t>
            </a:r>
            <a:r>
              <a:rPr lang="en-US" dirty="0"/>
              <a:t>posts. </a:t>
            </a:r>
            <a:endParaRPr lang="en-US" dirty="0" smtClean="0"/>
          </a:p>
          <a:p>
            <a:r>
              <a:rPr lang="en-US" dirty="0" smtClean="0"/>
              <a:t>A </a:t>
            </a:r>
            <a:r>
              <a:rPr lang="en-US" dirty="0"/>
              <a:t>new tab </a:t>
            </a:r>
            <a:r>
              <a:rPr lang="en-US" dirty="0" smtClean="0"/>
              <a:t>will appear</a:t>
            </a:r>
            <a:br>
              <a:rPr lang="en-US" dirty="0" smtClean="0"/>
            </a:br>
            <a:r>
              <a:rPr lang="en-US" dirty="0" smtClean="0"/>
              <a:t>allowing </a:t>
            </a:r>
            <a:r>
              <a:rPr lang="en-US" dirty="0"/>
              <a:t>users </a:t>
            </a:r>
            <a:r>
              <a:rPr lang="en-US" dirty="0" smtClean="0"/>
              <a:t>to </a:t>
            </a:r>
            <a:r>
              <a:rPr lang="en-US" dirty="0"/>
              <a:t>easily </a:t>
            </a:r>
            <a:br>
              <a:rPr lang="en-US" dirty="0"/>
            </a:br>
            <a:r>
              <a:rPr lang="en-US" dirty="0" smtClean="0"/>
              <a:t>add </a:t>
            </a:r>
            <a:r>
              <a:rPr lang="en-US" dirty="0"/>
              <a:t>and manage </a:t>
            </a:r>
            <a:r>
              <a:rPr lang="en-US" dirty="0" smtClean="0"/>
              <a:t/>
            </a:r>
            <a:br>
              <a:rPr lang="en-US" dirty="0" smtClean="0"/>
            </a:br>
            <a:r>
              <a:rPr lang="en-US" i="1" dirty="0" smtClean="0"/>
              <a:t>textbook </a:t>
            </a:r>
            <a:r>
              <a:rPr lang="en-US" dirty="0" smtClean="0"/>
              <a:t>posts</a:t>
            </a:r>
            <a:r>
              <a:rPr lang="en-US" dirty="0"/>
              <a:t>.</a:t>
            </a:r>
          </a:p>
        </p:txBody>
      </p:sp>
      <p:sp>
        <p:nvSpPr>
          <p:cNvPr id="4" name="Content Placeholder 3"/>
          <p:cNvSpPr>
            <a:spLocks noGrp="1"/>
          </p:cNvSpPr>
          <p:nvPr>
            <p:ph sz="quarter" idx="13"/>
          </p:nvPr>
        </p:nvSpPr>
        <p:spPr/>
        <p:txBody>
          <a:bodyPr>
            <a:normAutofit lnSpcReduction="10000"/>
          </a:bodyPr>
          <a:lstStyle/>
          <a:p>
            <a:r>
              <a:rPr lang="en-US" dirty="0" smtClean="0"/>
              <a:t>What types are there already?</a:t>
            </a:r>
            <a:endParaRPr lang="en-US" dirty="0"/>
          </a:p>
        </p:txBody>
      </p:sp>
      <p:pic>
        <p:nvPicPr>
          <p:cNvPr id="5" name="Picture 4" descr="4071518025.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3800" y="4267200"/>
            <a:ext cx="4678444" cy="1981200"/>
          </a:xfrm>
          <a:prstGeom prst="rect">
            <a:avLst/>
          </a:prstGeom>
        </p:spPr>
      </p:pic>
    </p:spTree>
    <p:extLst>
      <p:ext uri="{BB962C8B-B14F-4D97-AF65-F5344CB8AC3E}">
        <p14:creationId xmlns:p14="http://schemas.microsoft.com/office/powerpoint/2010/main" val="10668490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your post type</a:t>
            </a:r>
            <a:endParaRPr lang="en-US" dirty="0"/>
          </a:p>
        </p:txBody>
      </p:sp>
      <p:sp>
        <p:nvSpPr>
          <p:cNvPr id="3" name="Content Placeholder 2"/>
          <p:cNvSpPr>
            <a:spLocks noGrp="1"/>
          </p:cNvSpPr>
          <p:nvPr>
            <p:ph idx="1"/>
          </p:nvPr>
        </p:nvSpPr>
        <p:spPr/>
        <p:txBody>
          <a:bodyPr>
            <a:normAutofit/>
          </a:bodyPr>
          <a:lstStyle/>
          <a:p>
            <a:r>
              <a:rPr lang="en-US" dirty="0"/>
              <a:t>There is a file in WordPress named </a:t>
            </a:r>
            <a:r>
              <a:rPr lang="en-US" b="1" dirty="0" err="1"/>
              <a:t>functions.php</a:t>
            </a:r>
            <a:r>
              <a:rPr lang="en-US" dirty="0"/>
              <a:t>, which allows you to </a:t>
            </a:r>
            <a:r>
              <a:rPr lang="en-US" dirty="0" smtClean="0"/>
              <a:t>integrate your </a:t>
            </a:r>
            <a:r>
              <a:rPr lang="en-US" dirty="0"/>
              <a:t>own post types into the framework</a:t>
            </a:r>
            <a:r>
              <a:rPr lang="en-US" dirty="0" smtClean="0"/>
              <a:t>.</a:t>
            </a:r>
            <a:r>
              <a:rPr lang="en-US" dirty="0"/>
              <a:t> </a:t>
            </a:r>
            <a:endParaRPr lang="en-US" dirty="0" smtClean="0"/>
          </a:p>
          <a:p>
            <a:r>
              <a:rPr lang="en-US" dirty="0" smtClean="0"/>
              <a:t>To </a:t>
            </a:r>
            <a:r>
              <a:rPr lang="en-US" dirty="0"/>
              <a:t>define the mere existence of the </a:t>
            </a:r>
            <a:r>
              <a:rPr lang="en-US" dirty="0" smtClean="0"/>
              <a:t>post type </a:t>
            </a:r>
            <a:r>
              <a:rPr lang="en-US" i="1" dirty="0"/>
              <a:t>textbook</a:t>
            </a:r>
            <a:r>
              <a:rPr lang="en-US" dirty="0"/>
              <a:t>, you would create a </a:t>
            </a:r>
            <a:r>
              <a:rPr lang="en-US" b="1" dirty="0" err="1"/>
              <a:t>functions.php</a:t>
            </a:r>
            <a:r>
              <a:rPr lang="en-US" b="1" dirty="0"/>
              <a:t> </a:t>
            </a:r>
            <a:r>
              <a:rPr lang="en-US" dirty="0"/>
              <a:t>file in your child theme</a:t>
            </a:r>
            <a:r>
              <a:rPr lang="en-US" dirty="0" smtClean="0"/>
              <a:t>.</a:t>
            </a:r>
          </a:p>
          <a:p>
            <a:r>
              <a:rPr lang="en-US" dirty="0"/>
              <a:t>Unlike </a:t>
            </a:r>
            <a:r>
              <a:rPr lang="en-US" b="1" dirty="0" err="1"/>
              <a:t>style.css</a:t>
            </a:r>
            <a:r>
              <a:rPr lang="en-US" dirty="0"/>
              <a:t>, the </a:t>
            </a:r>
            <a:r>
              <a:rPr lang="en-US" b="1" dirty="0" err="1"/>
              <a:t>functions.php</a:t>
            </a:r>
            <a:r>
              <a:rPr lang="en-US" b="1" dirty="0"/>
              <a:t> </a:t>
            </a:r>
            <a:r>
              <a:rPr lang="en-US" dirty="0"/>
              <a:t>of a child theme does not override its </a:t>
            </a:r>
            <a:r>
              <a:rPr lang="en-US" dirty="0" smtClean="0"/>
              <a:t>counterpart from </a:t>
            </a:r>
            <a:r>
              <a:rPr lang="en-US" dirty="0"/>
              <a:t>the parent. Instead, it is loaded </a:t>
            </a:r>
            <a:r>
              <a:rPr lang="en-US" i="1" dirty="0"/>
              <a:t>in addition </a:t>
            </a:r>
            <a:r>
              <a:rPr lang="en-US" dirty="0"/>
              <a:t>to the parent’s </a:t>
            </a:r>
            <a:r>
              <a:rPr lang="en-US" b="1" dirty="0"/>
              <a:t>functions</a:t>
            </a:r>
            <a:r>
              <a:rPr lang="en-US" b="1" dirty="0" smtClean="0"/>
              <a:t>.</a:t>
            </a:r>
            <a:endParaRPr lang="en-US" b="1" dirty="0"/>
          </a:p>
        </p:txBody>
      </p:sp>
      <p:sp>
        <p:nvSpPr>
          <p:cNvPr id="4" name="Content Placeholder 3"/>
          <p:cNvSpPr>
            <a:spLocks noGrp="1"/>
          </p:cNvSpPr>
          <p:nvPr>
            <p:ph sz="quarter" idx="13"/>
          </p:nvPr>
        </p:nvSpPr>
        <p:spPr/>
        <p:txBody>
          <a:bodyPr>
            <a:normAutofit lnSpcReduction="10000"/>
          </a:bodyPr>
          <a:lstStyle/>
          <a:p>
            <a:r>
              <a:rPr lang="en-US" dirty="0" smtClean="0"/>
              <a:t>Register with what? Where?</a:t>
            </a:r>
            <a:endParaRPr lang="en-US" dirty="0"/>
          </a:p>
        </p:txBody>
      </p:sp>
    </p:spTree>
    <p:extLst>
      <p:ext uri="{BB962C8B-B14F-4D97-AF65-F5344CB8AC3E}">
        <p14:creationId xmlns:p14="http://schemas.microsoft.com/office/powerpoint/2010/main" val="2161726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404040"/>
                </a:solidFill>
              </a:rPr>
              <a:t>Content Management Systems (</a:t>
            </a:r>
            <a:r>
              <a:rPr lang="en-US" dirty="0" smtClean="0">
                <a:solidFill>
                  <a:srgbClr val="467082"/>
                </a:solidFill>
              </a:rPr>
              <a:t>CMS</a:t>
            </a:r>
            <a:r>
              <a:rPr lang="en-US" dirty="0" smtClean="0">
                <a:solidFill>
                  <a:srgbClr val="404040"/>
                </a:solidFill>
              </a:rPr>
              <a:t>)</a:t>
            </a:r>
            <a:endParaRPr lang="en-US" dirty="0">
              <a:solidFill>
                <a:srgbClr val="404040"/>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2</a:t>
            </a:r>
            <a:r>
              <a:rPr lang="en-US" dirty="0" smtClean="0"/>
              <a:t> of 8</a:t>
            </a:r>
            <a:endParaRPr lang="en-US" dirty="0">
              <a:solidFill>
                <a:schemeClr val="tx1"/>
              </a:solidFill>
            </a:endParaRPr>
          </a:p>
        </p:txBody>
      </p:sp>
    </p:spTree>
    <p:extLst>
      <p:ext uri="{BB962C8B-B14F-4D97-AF65-F5344CB8AC3E}">
        <p14:creationId xmlns:p14="http://schemas.microsoft.com/office/powerpoint/2010/main" val="1328138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your post type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Register with what? Where?</a:t>
            </a:r>
            <a:endParaRPr lang="en-US" dirty="0"/>
          </a:p>
        </p:txBody>
      </p:sp>
      <p:pic>
        <p:nvPicPr>
          <p:cNvPr id="6" name="Content Placeholder 5" descr="Screen Shot 2014-02-17 at 1.12.26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6510" b="-6510"/>
          <a:stretch>
            <a:fillRect/>
          </a:stretch>
        </p:blipFill>
        <p:spPr/>
      </p:pic>
    </p:spTree>
    <p:extLst>
      <p:ext uri="{BB962C8B-B14F-4D97-AF65-F5344CB8AC3E}">
        <p14:creationId xmlns:p14="http://schemas.microsoft.com/office/powerpoint/2010/main" val="39642438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post specific fields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Now we’re making sense.</a:t>
            </a:r>
            <a:endParaRPr lang="en-US" dirty="0"/>
          </a:p>
        </p:txBody>
      </p:sp>
      <p:sp>
        <p:nvSpPr>
          <p:cNvPr id="3" name="Content Placeholder 2"/>
          <p:cNvSpPr>
            <a:spLocks noGrp="1"/>
          </p:cNvSpPr>
          <p:nvPr>
            <p:ph idx="1"/>
          </p:nvPr>
        </p:nvSpPr>
        <p:spPr/>
        <p:txBody>
          <a:bodyPr/>
          <a:lstStyle/>
          <a:p>
            <a:r>
              <a:rPr lang="en-US" dirty="0"/>
              <a:t>The reason you normally create a specific type of post is that you can </a:t>
            </a:r>
            <a:r>
              <a:rPr lang="en-US" dirty="0" smtClean="0"/>
              <a:t>systematically define </a:t>
            </a:r>
            <a:r>
              <a:rPr lang="en-US" dirty="0"/>
              <a:t>a new category of “item” in such a way that users can easily enter them. </a:t>
            </a:r>
            <a:endParaRPr lang="en-US" dirty="0" smtClean="0"/>
          </a:p>
          <a:p>
            <a:r>
              <a:rPr lang="en-US" dirty="0" smtClean="0"/>
              <a:t>In our </a:t>
            </a:r>
            <a:r>
              <a:rPr lang="en-US" dirty="0"/>
              <a:t>textbook example, you might want to say that all </a:t>
            </a:r>
            <a:r>
              <a:rPr lang="en-US" i="1" dirty="0"/>
              <a:t>textbook </a:t>
            </a:r>
            <a:r>
              <a:rPr lang="en-US" dirty="0"/>
              <a:t>posts require </a:t>
            </a:r>
            <a:r>
              <a:rPr lang="en-US" dirty="0" smtClean="0"/>
              <a:t>details such </a:t>
            </a:r>
            <a:r>
              <a:rPr lang="en-US" dirty="0"/>
              <a:t>as </a:t>
            </a:r>
            <a:r>
              <a:rPr lang="en-US" i="1" dirty="0"/>
              <a:t>publisher</a:t>
            </a:r>
            <a:r>
              <a:rPr lang="en-US" dirty="0"/>
              <a:t>, </a:t>
            </a:r>
            <a:r>
              <a:rPr lang="en-US" i="1" dirty="0"/>
              <a:t>date of publishing</a:t>
            </a:r>
            <a:r>
              <a:rPr lang="en-US" dirty="0"/>
              <a:t>, and </a:t>
            </a:r>
            <a:r>
              <a:rPr lang="en-US" i="1" dirty="0"/>
              <a:t>authors</a:t>
            </a:r>
            <a:r>
              <a:rPr lang="en-US" dirty="0" smtClean="0"/>
              <a:t>.</a:t>
            </a:r>
          </a:p>
          <a:p>
            <a:r>
              <a:rPr lang="en-US" dirty="0"/>
              <a:t>To add those fields to the form, you must use the </a:t>
            </a:r>
            <a:r>
              <a:rPr lang="en-US" b="1" dirty="0" err="1"/>
              <a:t>add_meta_box</a:t>
            </a:r>
            <a:r>
              <a:rPr lang="en-US" b="1" dirty="0"/>
              <a:t>() </a:t>
            </a:r>
            <a:r>
              <a:rPr lang="en-US" dirty="0"/>
              <a:t>function</a:t>
            </a:r>
          </a:p>
        </p:txBody>
      </p:sp>
    </p:spTree>
    <p:extLst>
      <p:ext uri="{BB962C8B-B14F-4D97-AF65-F5344CB8AC3E}">
        <p14:creationId xmlns:p14="http://schemas.microsoft.com/office/powerpoint/2010/main" val="27603126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post specific fields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Now we’re making sense.</a:t>
            </a:r>
            <a:endParaRPr lang="en-US" dirty="0"/>
          </a:p>
        </p:txBody>
      </p:sp>
      <p:pic>
        <p:nvPicPr>
          <p:cNvPr id="5" name="Content Placeholder 4" descr="Screen Shot 2014-02-17 at 1.14.32 A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4806"/>
          <a:stretch/>
        </p:blipFill>
        <p:spPr>
          <a:xfrm>
            <a:off x="914400" y="1371600"/>
            <a:ext cx="5943600" cy="5071329"/>
          </a:xfrm>
        </p:spPr>
      </p:pic>
    </p:spTree>
    <p:extLst>
      <p:ext uri="{BB962C8B-B14F-4D97-AF65-F5344CB8AC3E}">
        <p14:creationId xmlns:p14="http://schemas.microsoft.com/office/powerpoint/2010/main" val="25160629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post specific fields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Now we’re making sense.</a:t>
            </a:r>
            <a:endParaRPr lang="en-US" dirty="0"/>
          </a:p>
        </p:txBody>
      </p:sp>
      <p:pic>
        <p:nvPicPr>
          <p:cNvPr id="6" name="Content Placeholder 5" descr="4071518025.tif"/>
          <p:cNvPicPr>
            <a:picLocks noGrp="1" noChangeAspect="1"/>
          </p:cNvPicPr>
          <p:nvPr>
            <p:ph idx="1"/>
          </p:nvPr>
        </p:nvPicPr>
        <p:blipFill>
          <a:blip r:embed="rId2" cstate="print">
            <a:extLst>
              <a:ext uri="{28A0092B-C50C-407E-A947-70E740481C1C}">
                <a14:useLocalDpi xmlns:a14="http://schemas.microsoft.com/office/drawing/2010/main" val="0"/>
              </a:ext>
            </a:extLst>
          </a:blip>
          <a:srcRect t="-33487" b="-33487"/>
          <a:stretch>
            <a:fillRect/>
          </a:stretch>
        </p:blipFill>
        <p:spPr/>
      </p:pic>
    </p:spTree>
    <p:extLst>
      <p:ext uri="{BB962C8B-B14F-4D97-AF65-F5344CB8AC3E}">
        <p14:creationId xmlns:p14="http://schemas.microsoft.com/office/powerpoint/2010/main" val="38643866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 the Hood</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Where do our posts go?</a:t>
            </a:r>
            <a:endParaRPr lang="en-US" dirty="0"/>
          </a:p>
        </p:txBody>
      </p:sp>
      <p:sp>
        <p:nvSpPr>
          <p:cNvPr id="3" name="Content Placeholder 2"/>
          <p:cNvSpPr>
            <a:spLocks noGrp="1"/>
          </p:cNvSpPr>
          <p:nvPr>
            <p:ph idx="1"/>
          </p:nvPr>
        </p:nvSpPr>
        <p:spPr>
          <a:xfrm>
            <a:off x="914400" y="1646237"/>
            <a:ext cx="3200400" cy="4525963"/>
          </a:xfrm>
        </p:spPr>
        <p:txBody>
          <a:bodyPr/>
          <a:lstStyle/>
          <a:p>
            <a:r>
              <a:rPr lang="en-US" dirty="0"/>
              <a:t>Two tables are used in creating custom posts. The first is the </a:t>
            </a:r>
            <a:r>
              <a:rPr lang="en-US" b="1" dirty="0" err="1"/>
              <a:t>wp_posts</a:t>
            </a:r>
            <a:r>
              <a:rPr lang="en-US" dirty="0"/>
              <a:t> </a:t>
            </a:r>
            <a:r>
              <a:rPr lang="en-US" dirty="0" smtClean="0"/>
              <a:t>table where </a:t>
            </a:r>
            <a:r>
              <a:rPr lang="en-US" dirty="0"/>
              <a:t>things like the post date, author, title, status, and type are located. </a:t>
            </a:r>
            <a:endParaRPr lang="en-US" dirty="0" smtClean="0"/>
          </a:p>
          <a:p>
            <a:r>
              <a:rPr lang="en-US" dirty="0" smtClean="0"/>
              <a:t>Related directly </a:t>
            </a:r>
            <a:r>
              <a:rPr lang="en-US" dirty="0"/>
              <a:t>to that is a </a:t>
            </a:r>
            <a:r>
              <a:rPr lang="en-US" b="1" dirty="0" err="1"/>
              <a:t>wp_postmeta</a:t>
            </a:r>
            <a:r>
              <a:rPr lang="en-US" b="1" dirty="0"/>
              <a:t> </a:t>
            </a:r>
            <a:r>
              <a:rPr lang="en-US" dirty="0"/>
              <a:t>table, which is where our custom fields are stored</a:t>
            </a:r>
          </a:p>
        </p:txBody>
      </p:sp>
      <p:pic>
        <p:nvPicPr>
          <p:cNvPr id="5" name="Picture 4" descr="4071518027.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990600"/>
            <a:ext cx="3505200" cy="5328389"/>
          </a:xfrm>
          <a:prstGeom prst="rect">
            <a:avLst/>
          </a:prstGeom>
        </p:spPr>
      </p:pic>
    </p:spTree>
    <p:extLst>
      <p:ext uri="{BB962C8B-B14F-4D97-AF65-F5344CB8AC3E}">
        <p14:creationId xmlns:p14="http://schemas.microsoft.com/office/powerpoint/2010/main" val="12699998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 the Hood</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Where do our posts go?</a:t>
            </a:r>
            <a:endParaRPr lang="en-US" dirty="0"/>
          </a:p>
        </p:txBody>
      </p:sp>
      <p:pic>
        <p:nvPicPr>
          <p:cNvPr id="7" name="Content Placeholder 6" descr="Screen Shot 2014-02-17 at 1.17.34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26036" b="-26036"/>
          <a:stretch>
            <a:fillRect/>
          </a:stretch>
        </p:blipFill>
        <p:spPr/>
      </p:pic>
    </p:spTree>
    <p:extLst>
      <p:ext uri="{BB962C8B-B14F-4D97-AF65-F5344CB8AC3E}">
        <p14:creationId xmlns:p14="http://schemas.microsoft.com/office/powerpoint/2010/main" val="27153164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Displaying our post type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Display that data we just stored</a:t>
            </a:r>
            <a:endParaRPr lang="en-US" dirty="0"/>
          </a:p>
        </p:txBody>
      </p:sp>
      <p:sp>
        <p:nvSpPr>
          <p:cNvPr id="3" name="Content Placeholder 2"/>
          <p:cNvSpPr>
            <a:spLocks noGrp="1"/>
          </p:cNvSpPr>
          <p:nvPr>
            <p:ph idx="1"/>
          </p:nvPr>
        </p:nvSpPr>
        <p:spPr/>
        <p:txBody>
          <a:bodyPr/>
          <a:lstStyle/>
          <a:p>
            <a:r>
              <a:rPr lang="en-US" dirty="0"/>
              <a:t>You will be </a:t>
            </a:r>
            <a:r>
              <a:rPr lang="en-US" dirty="0" smtClean="0"/>
              <a:t>need </a:t>
            </a:r>
            <a:r>
              <a:rPr lang="en-US" dirty="0"/>
              <a:t>to define at least two templates. </a:t>
            </a:r>
          </a:p>
          <a:p>
            <a:pPr marL="342900" indent="-342900">
              <a:buFont typeface="Arial"/>
              <a:buChar char="•"/>
            </a:pPr>
            <a:r>
              <a:rPr lang="en-US" b="1" dirty="0" smtClean="0"/>
              <a:t>single</a:t>
            </a:r>
            <a:r>
              <a:rPr lang="en-US" b="1" dirty="0"/>
              <a:t>-</a:t>
            </a:r>
            <a:r>
              <a:rPr lang="en-US" b="1" dirty="0" err="1"/>
              <a:t>textbook.php</a:t>
            </a:r>
            <a:r>
              <a:rPr lang="en-US" b="1" dirty="0"/>
              <a:t> </a:t>
            </a:r>
            <a:r>
              <a:rPr lang="en-US" dirty="0"/>
              <a:t>and displays a single textbook, and </a:t>
            </a:r>
          </a:p>
          <a:p>
            <a:pPr marL="342900" indent="-342900">
              <a:buFont typeface="Arial"/>
              <a:buChar char="•"/>
            </a:pPr>
            <a:r>
              <a:rPr lang="en-US" dirty="0" smtClean="0"/>
              <a:t>archive of all </a:t>
            </a:r>
            <a:r>
              <a:rPr lang="en-US" dirty="0"/>
              <a:t>the posts matching the type served from the file </a:t>
            </a:r>
            <a:r>
              <a:rPr lang="en-US" b="1" dirty="0"/>
              <a:t>archive-</a:t>
            </a:r>
            <a:r>
              <a:rPr lang="en-US" b="1" dirty="0" err="1"/>
              <a:t>textbook.php</a:t>
            </a:r>
            <a:r>
              <a:rPr lang="en-US" dirty="0"/>
              <a:t>.</a:t>
            </a:r>
          </a:p>
        </p:txBody>
      </p:sp>
    </p:spTree>
    <p:extLst>
      <p:ext uri="{BB962C8B-B14F-4D97-AF65-F5344CB8AC3E}">
        <p14:creationId xmlns:p14="http://schemas.microsoft.com/office/powerpoint/2010/main" val="28584459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Post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Display that data we just stored</a:t>
            </a:r>
            <a:endParaRPr lang="en-US" dirty="0"/>
          </a:p>
        </p:txBody>
      </p:sp>
      <p:pic>
        <p:nvPicPr>
          <p:cNvPr id="6" name="Content Placeholder 5" descr="Screen Shot 2014-02-17 at 1.19.55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1085" b="-1085"/>
          <a:stretch>
            <a:fillRect/>
          </a:stretch>
        </p:blipFill>
        <p:spPr/>
      </p:pic>
    </p:spTree>
    <p:extLst>
      <p:ext uri="{BB962C8B-B14F-4D97-AF65-F5344CB8AC3E}">
        <p14:creationId xmlns:p14="http://schemas.microsoft.com/office/powerpoint/2010/main" val="9506613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 Page Template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List of posts</a:t>
            </a:r>
            <a:endParaRPr lang="en-US" dirty="0"/>
          </a:p>
        </p:txBody>
      </p:sp>
      <p:sp>
        <p:nvSpPr>
          <p:cNvPr id="3" name="Content Placeholder 2"/>
          <p:cNvSpPr>
            <a:spLocks noGrp="1"/>
          </p:cNvSpPr>
          <p:nvPr>
            <p:ph idx="1"/>
          </p:nvPr>
        </p:nvSpPr>
        <p:spPr/>
        <p:txBody>
          <a:bodyPr/>
          <a:lstStyle/>
          <a:p>
            <a:endParaRPr lang="en-US"/>
          </a:p>
        </p:txBody>
      </p:sp>
      <p:pic>
        <p:nvPicPr>
          <p:cNvPr id="5" name="Picture 4" descr="Screen Shot 2014-02-17 at 1.20.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114800"/>
            <a:ext cx="6705600" cy="1531146"/>
          </a:xfrm>
          <a:prstGeom prst="rect">
            <a:avLst/>
          </a:prstGeom>
        </p:spPr>
      </p:pic>
      <p:pic>
        <p:nvPicPr>
          <p:cNvPr id="7" name="Picture 6" descr="Screen Shot 2014-02-17 at 1.20.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443139"/>
            <a:ext cx="6705600" cy="2747861"/>
          </a:xfrm>
          <a:prstGeom prst="rect">
            <a:avLst/>
          </a:prstGeom>
        </p:spPr>
      </p:pic>
    </p:spTree>
    <p:extLst>
      <p:ext uri="{BB962C8B-B14F-4D97-AF65-F5344CB8AC3E}">
        <p14:creationId xmlns:p14="http://schemas.microsoft.com/office/powerpoint/2010/main" val="38137897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Tweaking result sets</a:t>
            </a:r>
            <a:endParaRPr lang="en-US" dirty="0"/>
          </a:p>
        </p:txBody>
      </p:sp>
      <p:sp>
        <p:nvSpPr>
          <p:cNvPr id="4" name="Content Placeholder 3"/>
          <p:cNvSpPr>
            <a:spLocks noGrp="1"/>
          </p:cNvSpPr>
          <p:nvPr>
            <p:ph sz="quarter" idx="13"/>
          </p:nvPr>
        </p:nvSpPr>
        <p:spPr/>
        <p:txBody>
          <a:bodyPr>
            <a:normAutofit lnSpcReduction="10000"/>
          </a:bodyPr>
          <a:lstStyle/>
          <a:p>
            <a:r>
              <a:rPr lang="en-US" b="1" dirty="0"/>
              <a:t>Changing Pages Per Archive Page</a:t>
            </a:r>
            <a:endParaRPr lang="en-US" dirty="0"/>
          </a:p>
        </p:txBody>
      </p:sp>
      <p:sp>
        <p:nvSpPr>
          <p:cNvPr id="3" name="Content Placeholder 2"/>
          <p:cNvSpPr>
            <a:spLocks noGrp="1"/>
          </p:cNvSpPr>
          <p:nvPr>
            <p:ph idx="1"/>
          </p:nvPr>
        </p:nvSpPr>
        <p:spPr/>
        <p:txBody>
          <a:bodyPr/>
          <a:lstStyle/>
          <a:p>
            <a:r>
              <a:rPr lang="en-US" dirty="0"/>
              <a:t>One of the customizations you may want to make is to change how many posts </a:t>
            </a:r>
            <a:r>
              <a:rPr lang="en-US" dirty="0" smtClean="0"/>
              <a:t>are shown </a:t>
            </a:r>
            <a:r>
              <a:rPr lang="en-US" dirty="0"/>
              <a:t>in an archive page. To accomplish that you have to add a </a:t>
            </a:r>
            <a:r>
              <a:rPr lang="en-US" b="1" dirty="0"/>
              <a:t>filter </a:t>
            </a:r>
            <a:r>
              <a:rPr lang="en-US" dirty="0"/>
              <a:t>to </a:t>
            </a:r>
            <a:r>
              <a:rPr lang="en-US" dirty="0" smtClean="0"/>
              <a:t> </a:t>
            </a:r>
            <a:r>
              <a:rPr lang="en-US" dirty="0" err="1" smtClean="0"/>
              <a:t>functions.php</a:t>
            </a:r>
            <a:r>
              <a:rPr lang="en-US" b="1" dirty="0" smtClean="0"/>
              <a:t> </a:t>
            </a:r>
            <a:r>
              <a:rPr lang="en-US" dirty="0"/>
              <a:t>so that for our </a:t>
            </a:r>
            <a:r>
              <a:rPr lang="en-US" i="1" dirty="0"/>
              <a:t>textbook </a:t>
            </a:r>
            <a:r>
              <a:rPr lang="en-US" dirty="0"/>
              <a:t>post type the value is say 20 books, rather than </a:t>
            </a:r>
            <a:r>
              <a:rPr lang="en-US" dirty="0" smtClean="0"/>
              <a:t>the default.</a:t>
            </a:r>
            <a:endParaRPr lang="en-US" dirty="0"/>
          </a:p>
        </p:txBody>
      </p:sp>
      <p:pic>
        <p:nvPicPr>
          <p:cNvPr id="6" name="Picture 5" descr="Screen Shot 2014-02-17 at 1.22.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657600"/>
            <a:ext cx="7239000" cy="2307016"/>
          </a:xfrm>
          <a:prstGeom prst="rect">
            <a:avLst/>
          </a:prstGeom>
        </p:spPr>
      </p:pic>
    </p:spTree>
    <p:extLst>
      <p:ext uri="{BB962C8B-B14F-4D97-AF65-F5344CB8AC3E}">
        <p14:creationId xmlns:p14="http://schemas.microsoft.com/office/powerpoint/2010/main" val="18559781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Management Systems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Try to make it manageable</a:t>
            </a:r>
            <a:endParaRPr lang="en-US" dirty="0"/>
          </a:p>
        </p:txBody>
      </p:sp>
      <p:sp>
        <p:nvSpPr>
          <p:cNvPr id="3" name="Content Placeholder 2"/>
          <p:cNvSpPr>
            <a:spLocks noGrp="1"/>
          </p:cNvSpPr>
          <p:nvPr>
            <p:ph idx="1"/>
          </p:nvPr>
        </p:nvSpPr>
        <p:spPr/>
        <p:txBody>
          <a:bodyPr>
            <a:normAutofit/>
          </a:bodyPr>
          <a:lstStyle/>
          <a:p>
            <a:r>
              <a:rPr lang="en-US" b="1" dirty="0"/>
              <a:t>Content management system (CMS) </a:t>
            </a:r>
            <a:r>
              <a:rPr lang="en-US" dirty="0"/>
              <a:t>is the name given to the category of </a:t>
            </a:r>
            <a:r>
              <a:rPr lang="en-US" dirty="0" smtClean="0"/>
              <a:t>software that </a:t>
            </a:r>
            <a:r>
              <a:rPr lang="en-US" dirty="0"/>
              <a:t>easily manages websites with support for multiple users</a:t>
            </a:r>
            <a:r>
              <a:rPr lang="en-US" dirty="0" smtClean="0"/>
              <a:t>.</a:t>
            </a:r>
          </a:p>
          <a:p>
            <a:r>
              <a:rPr lang="en-US" b="1" dirty="0" smtClean="0"/>
              <a:t>CMS </a:t>
            </a:r>
            <a:r>
              <a:rPr lang="en-US" dirty="0" smtClean="0"/>
              <a:t>is a </a:t>
            </a:r>
            <a:r>
              <a:rPr lang="en-US" b="1" dirty="0" smtClean="0"/>
              <a:t>Document </a:t>
            </a:r>
            <a:r>
              <a:rPr lang="en-US" b="1" dirty="0"/>
              <a:t>management systems (DMSs) </a:t>
            </a:r>
            <a:r>
              <a:rPr lang="en-US" dirty="0" smtClean="0"/>
              <a:t>which has many </a:t>
            </a:r>
            <a:r>
              <a:rPr lang="en-US" dirty="0"/>
              <a:t>features </a:t>
            </a:r>
            <a:r>
              <a:rPr lang="en-US" dirty="0" smtClean="0"/>
              <a:t>for documents including</a:t>
            </a:r>
            <a:r>
              <a:rPr lang="en-US" dirty="0"/>
              <a:t>: file storage, multiuser workflows, versioning, searching, user management</a:t>
            </a:r>
            <a:r>
              <a:rPr lang="en-US" dirty="0" smtClean="0"/>
              <a:t>,  publication</a:t>
            </a:r>
            <a:r>
              <a:rPr lang="en-US" dirty="0"/>
              <a:t>, and others.</a:t>
            </a:r>
          </a:p>
        </p:txBody>
      </p:sp>
    </p:spTree>
    <p:extLst>
      <p:ext uri="{BB962C8B-B14F-4D97-AF65-F5344CB8AC3E}">
        <p14:creationId xmlns:p14="http://schemas.microsoft.com/office/powerpoint/2010/main" val="15759150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Writing a </a:t>
            </a:r>
            <a:r>
              <a:rPr lang="en-US" dirty="0" smtClean="0">
                <a:solidFill>
                  <a:schemeClr val="tx2"/>
                </a:solidFill>
              </a:rPr>
              <a:t>Plugin</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8 </a:t>
            </a:r>
            <a:r>
              <a:rPr lang="en-US" dirty="0" smtClean="0"/>
              <a:t>of 8</a:t>
            </a:r>
            <a:endParaRPr lang="en-US" dirty="0">
              <a:solidFill>
                <a:schemeClr val="tx1"/>
              </a:solidFill>
            </a:endParaRPr>
          </a:p>
        </p:txBody>
      </p:sp>
    </p:spTree>
    <p:extLst>
      <p:ext uri="{BB962C8B-B14F-4D97-AF65-F5344CB8AC3E}">
        <p14:creationId xmlns:p14="http://schemas.microsoft.com/office/powerpoint/2010/main" val="37451841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Plugin</a:t>
            </a:r>
            <a:endParaRPr lang="en-US" dirty="0"/>
          </a:p>
        </p:txBody>
      </p:sp>
      <p:sp>
        <p:nvSpPr>
          <p:cNvPr id="3" name="Content Placeholder 2"/>
          <p:cNvSpPr>
            <a:spLocks noGrp="1"/>
          </p:cNvSpPr>
          <p:nvPr>
            <p:ph idx="1"/>
          </p:nvPr>
        </p:nvSpPr>
        <p:spPr/>
        <p:txBody>
          <a:bodyPr/>
          <a:lstStyle/>
          <a:p>
            <a:r>
              <a:rPr lang="en-US" dirty="0"/>
              <a:t>Plugins allow you to write code independent of the main WordPress framework </a:t>
            </a:r>
            <a:r>
              <a:rPr lang="en-US" dirty="0" smtClean="0"/>
              <a:t>and then </a:t>
            </a:r>
            <a:r>
              <a:rPr lang="en-US" dirty="0"/>
              <a:t>use hooks, filters, and actions to link to the main code</a:t>
            </a:r>
            <a:r>
              <a:rPr lang="en-US" dirty="0" smtClean="0"/>
              <a:t>.</a:t>
            </a:r>
          </a:p>
          <a:p>
            <a:r>
              <a:rPr lang="en-US" dirty="0"/>
              <a:t>Much like themes, WordPress plugins reside in their own folder </a:t>
            </a:r>
            <a:r>
              <a:rPr lang="en-US" b="1" dirty="0"/>
              <a:t>/</a:t>
            </a:r>
            <a:r>
              <a:rPr lang="en-US" b="1" dirty="0" err="1"/>
              <a:t>wp</a:t>
            </a:r>
            <a:r>
              <a:rPr lang="en-US" b="1" dirty="0"/>
              <a:t>-content</a:t>
            </a:r>
            <a:r>
              <a:rPr lang="en-US" b="1" dirty="0" smtClean="0"/>
              <a:t>/plugins/</a:t>
            </a:r>
          </a:p>
          <a:p>
            <a:r>
              <a:rPr lang="en-US" dirty="0"/>
              <a:t>Like themes, you should begin by creating a folder to contain all the </a:t>
            </a:r>
            <a:r>
              <a:rPr lang="en-US" dirty="0" smtClean="0"/>
              <a:t>files for </a:t>
            </a:r>
            <a:r>
              <a:rPr lang="en-US" dirty="0"/>
              <a:t>your theme. Name the plugin folder something unique, which has not yet </a:t>
            </a:r>
            <a:r>
              <a:rPr lang="en-US" dirty="0" smtClean="0"/>
              <a:t>been used</a:t>
            </a:r>
            <a:r>
              <a:rPr lang="en-US" dirty="0"/>
              <a:t>.</a:t>
            </a:r>
          </a:p>
        </p:txBody>
      </p:sp>
      <p:sp>
        <p:nvSpPr>
          <p:cNvPr id="4" name="Content Placeholder 3"/>
          <p:cNvSpPr>
            <a:spLocks noGrp="1"/>
          </p:cNvSpPr>
          <p:nvPr>
            <p:ph sz="quarter" idx="13"/>
          </p:nvPr>
        </p:nvSpPr>
        <p:spPr/>
        <p:txBody>
          <a:bodyPr>
            <a:normAutofit lnSpcReduction="10000"/>
          </a:bodyPr>
          <a:lstStyle/>
          <a:p>
            <a:r>
              <a:rPr lang="en-US" dirty="0" smtClean="0"/>
              <a:t>Getting Started</a:t>
            </a:r>
            <a:endParaRPr lang="en-US" dirty="0"/>
          </a:p>
        </p:txBody>
      </p:sp>
    </p:spTree>
    <p:extLst>
      <p:ext uri="{BB962C8B-B14F-4D97-AF65-F5344CB8AC3E}">
        <p14:creationId xmlns:p14="http://schemas.microsoft.com/office/powerpoint/2010/main" val="39575987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Plugin</a:t>
            </a:r>
            <a:endParaRPr lang="en-US" dirty="0"/>
          </a:p>
        </p:txBody>
      </p:sp>
      <p:sp>
        <p:nvSpPr>
          <p:cNvPr id="3" name="Content Placeholder 2"/>
          <p:cNvSpPr>
            <a:spLocks noGrp="1"/>
          </p:cNvSpPr>
          <p:nvPr>
            <p:ph idx="1"/>
          </p:nvPr>
        </p:nvSpPr>
        <p:spPr/>
        <p:txBody>
          <a:bodyPr/>
          <a:lstStyle/>
          <a:p>
            <a:r>
              <a:rPr lang="en-US" dirty="0"/>
              <a:t>Our first act is to create the main file for the plugin, </a:t>
            </a:r>
            <a:r>
              <a:rPr lang="en-US" b="1" dirty="0" err="1"/>
              <a:t>index.php</a:t>
            </a:r>
            <a:r>
              <a:rPr lang="en-US" dirty="0"/>
              <a:t>, inside </a:t>
            </a:r>
            <a:r>
              <a:rPr lang="en-US" dirty="0" smtClean="0"/>
              <a:t>our folder</a:t>
            </a:r>
            <a:r>
              <a:rPr lang="en-US" dirty="0"/>
              <a:t>.</a:t>
            </a:r>
          </a:p>
        </p:txBody>
      </p:sp>
      <p:sp>
        <p:nvSpPr>
          <p:cNvPr id="4" name="Content Placeholder 3"/>
          <p:cNvSpPr>
            <a:spLocks noGrp="1"/>
          </p:cNvSpPr>
          <p:nvPr>
            <p:ph sz="quarter" idx="13"/>
          </p:nvPr>
        </p:nvSpPr>
        <p:spPr/>
        <p:txBody>
          <a:bodyPr>
            <a:normAutofit lnSpcReduction="10000"/>
          </a:bodyPr>
          <a:lstStyle/>
          <a:p>
            <a:r>
              <a:rPr lang="en-US" dirty="0" smtClean="0"/>
              <a:t>Getting Started</a:t>
            </a:r>
            <a:endParaRPr lang="en-US" dirty="0"/>
          </a:p>
        </p:txBody>
      </p:sp>
      <p:pic>
        <p:nvPicPr>
          <p:cNvPr id="5" name="Picture 4" descr="Screen Shot 2014-02-17 at 1.25.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971800"/>
            <a:ext cx="6934200" cy="2690357"/>
          </a:xfrm>
          <a:prstGeom prst="rect">
            <a:avLst/>
          </a:prstGeom>
        </p:spPr>
      </p:pic>
    </p:spTree>
    <p:extLst>
      <p:ext uri="{BB962C8B-B14F-4D97-AF65-F5344CB8AC3E}">
        <p14:creationId xmlns:p14="http://schemas.microsoft.com/office/powerpoint/2010/main" val="36013504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Hooks, Actions and Filters</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b="1" dirty="0"/>
              <a:t>Hooks </a:t>
            </a:r>
            <a:r>
              <a:rPr lang="en-US" dirty="0"/>
              <a:t>are events that occur during the regular operation of WordPress</a:t>
            </a:r>
            <a:r>
              <a:rPr lang="en-US" dirty="0" smtClean="0"/>
              <a:t>.</a:t>
            </a:r>
          </a:p>
          <a:p>
            <a:pPr marL="342900" indent="-342900">
              <a:buFont typeface="Arial"/>
              <a:buChar char="•"/>
            </a:pPr>
            <a:r>
              <a:rPr lang="en-US" b="1" dirty="0"/>
              <a:t>Actions </a:t>
            </a:r>
            <a:r>
              <a:rPr lang="en-US" dirty="0"/>
              <a:t>are PHP functions executed at specific times in the WordPress core</a:t>
            </a:r>
            <a:r>
              <a:rPr lang="en-US" dirty="0" smtClean="0"/>
              <a:t>.</a:t>
            </a:r>
          </a:p>
          <a:p>
            <a:pPr marL="342900" indent="-342900">
              <a:buFont typeface="Arial"/>
              <a:buChar char="•"/>
            </a:pPr>
            <a:r>
              <a:rPr lang="en-US" b="1" dirty="0"/>
              <a:t>Filters </a:t>
            </a:r>
            <a:r>
              <a:rPr lang="en-US" dirty="0"/>
              <a:t>in WordPress allow you to choose a subset of data before doing </a:t>
            </a:r>
            <a:r>
              <a:rPr lang="en-US" dirty="0" smtClean="0"/>
              <a:t>something with </a:t>
            </a:r>
            <a:r>
              <a:rPr lang="en-US" dirty="0"/>
              <a:t>it</a:t>
            </a:r>
            <a:endParaRPr lang="en-US" dirty="0" smtClean="0"/>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Getting Started</a:t>
            </a:r>
            <a:endParaRPr lang="en-US" dirty="0"/>
          </a:p>
        </p:txBody>
      </p:sp>
    </p:spTree>
    <p:extLst>
      <p:ext uri="{BB962C8B-B14F-4D97-AF65-F5344CB8AC3E}">
        <p14:creationId xmlns:p14="http://schemas.microsoft.com/office/powerpoint/2010/main" val="19644578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Reuse some code from before</a:t>
            </a:r>
            <a:endParaRPr lang="en-US" dirty="0"/>
          </a:p>
        </p:txBody>
      </p:sp>
      <p:sp>
        <p:nvSpPr>
          <p:cNvPr id="3" name="Content Placeholder 2"/>
          <p:cNvSpPr>
            <a:spLocks noGrp="1"/>
          </p:cNvSpPr>
          <p:nvPr>
            <p:ph idx="1"/>
          </p:nvPr>
        </p:nvSpPr>
        <p:spPr/>
        <p:txBody>
          <a:bodyPr/>
          <a:lstStyle/>
          <a:p>
            <a:r>
              <a:rPr lang="en-US" dirty="0" smtClean="0"/>
              <a:t>Take </a:t>
            </a:r>
            <a:r>
              <a:rPr lang="en-US" dirty="0"/>
              <a:t>all the code we added </a:t>
            </a:r>
            <a:r>
              <a:rPr lang="en-US" dirty="0" smtClean="0"/>
              <a:t>to </a:t>
            </a:r>
            <a:r>
              <a:rPr lang="en-US" b="1" dirty="0" err="1" smtClean="0"/>
              <a:t>functions.php</a:t>
            </a:r>
            <a:r>
              <a:rPr lang="en-US" b="1" dirty="0" smtClean="0"/>
              <a:t> </a:t>
            </a:r>
            <a:r>
              <a:rPr lang="en-US" dirty="0"/>
              <a:t>in the child theme and </a:t>
            </a:r>
            <a:r>
              <a:rPr lang="en-US" dirty="0" smtClean="0"/>
              <a:t>add </a:t>
            </a:r>
            <a:r>
              <a:rPr lang="en-US" dirty="0"/>
              <a:t>it to our plugin’s </a:t>
            </a:r>
            <a:r>
              <a:rPr lang="en-US" b="1" dirty="0" err="1"/>
              <a:t>index.php</a:t>
            </a:r>
            <a:r>
              <a:rPr lang="en-US" dirty="0"/>
              <a:t>. </a:t>
            </a:r>
            <a:endParaRPr lang="en-US" dirty="0" smtClean="0"/>
          </a:p>
          <a:p>
            <a:r>
              <a:rPr lang="en-US" dirty="0" smtClean="0"/>
              <a:t>Recall this code defined the </a:t>
            </a:r>
            <a:r>
              <a:rPr lang="en-US" dirty="0"/>
              <a:t>textbook page, and added code to properly </a:t>
            </a:r>
            <a:r>
              <a:rPr lang="en-US" dirty="0" smtClean="0"/>
              <a:t>display textbooks </a:t>
            </a:r>
            <a:r>
              <a:rPr lang="en-US" dirty="0"/>
              <a:t>in the admin interface.</a:t>
            </a:r>
          </a:p>
        </p:txBody>
      </p:sp>
      <p:sp>
        <p:nvSpPr>
          <p:cNvPr id="4" name="Content Placeholder 3"/>
          <p:cNvSpPr>
            <a:spLocks noGrp="1"/>
          </p:cNvSpPr>
          <p:nvPr>
            <p:ph sz="quarter" idx="13"/>
          </p:nvPr>
        </p:nvSpPr>
        <p:spPr/>
        <p:txBody>
          <a:bodyPr>
            <a:normAutofit lnSpcReduction="10000"/>
          </a:bodyPr>
          <a:lstStyle/>
          <a:p>
            <a:r>
              <a:rPr lang="en-US" dirty="0"/>
              <a:t>Convert Your Page Type Template to a Plugin</a:t>
            </a:r>
          </a:p>
        </p:txBody>
      </p:sp>
    </p:spTree>
    <p:extLst>
      <p:ext uri="{BB962C8B-B14F-4D97-AF65-F5344CB8AC3E}">
        <p14:creationId xmlns:p14="http://schemas.microsoft.com/office/powerpoint/2010/main" val="18392570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Activate Your Plugin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Finally something super easy.</a:t>
            </a:r>
            <a:endParaRPr lang="en-US" dirty="0"/>
          </a:p>
        </p:txBody>
      </p:sp>
      <p:pic>
        <p:nvPicPr>
          <p:cNvPr id="6" name="Content Placeholder 5" descr="4071518028.tif"/>
          <p:cNvPicPr>
            <a:picLocks noGrp="1" noChangeAspect="1"/>
          </p:cNvPicPr>
          <p:nvPr>
            <p:ph idx="1"/>
          </p:nvPr>
        </p:nvPicPr>
        <p:blipFill>
          <a:blip r:embed="rId2" cstate="print">
            <a:extLst>
              <a:ext uri="{28A0092B-C50C-407E-A947-70E740481C1C}">
                <a14:useLocalDpi xmlns:a14="http://schemas.microsoft.com/office/drawing/2010/main" val="0"/>
              </a:ext>
            </a:extLst>
          </a:blip>
          <a:srcRect t="-315506" b="-315506"/>
          <a:stretch>
            <a:fillRect/>
          </a:stretch>
        </p:blipFill>
        <p:spPr>
          <a:xfrm>
            <a:off x="914400" y="1215193"/>
            <a:ext cx="7010400" cy="4957007"/>
          </a:xfrm>
        </p:spPr>
      </p:pic>
    </p:spTree>
    <p:extLst>
      <p:ext uri="{BB962C8B-B14F-4D97-AF65-F5344CB8AC3E}">
        <p14:creationId xmlns:p14="http://schemas.microsoft.com/office/powerpoint/2010/main" val="5905774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Output of the Plugin</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295401"/>
            <a:ext cx="6400800" cy="4876800"/>
          </a:xfrm>
        </p:spPr>
        <p:txBody>
          <a:bodyPr/>
          <a:lstStyle/>
          <a:p>
            <a:r>
              <a:rPr lang="en-US" dirty="0"/>
              <a:t>To finish this plugin, you must move </a:t>
            </a:r>
            <a:r>
              <a:rPr lang="en-US" dirty="0" smtClean="0"/>
              <a:t>the code </a:t>
            </a:r>
            <a:r>
              <a:rPr lang="en-US" dirty="0"/>
              <a:t>from the templates into the plugin file (</a:t>
            </a:r>
            <a:r>
              <a:rPr lang="en-US" b="1" dirty="0" err="1"/>
              <a:t>index.php</a:t>
            </a:r>
            <a:r>
              <a:rPr lang="en-US" dirty="0"/>
              <a:t>).</a:t>
            </a:r>
          </a:p>
        </p:txBody>
      </p:sp>
      <p:pic>
        <p:nvPicPr>
          <p:cNvPr id="5" name="Picture 4" descr="Screen Shot 2014-02-17 at 1.29.3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65142"/>
            <a:ext cx="6248399" cy="4290611"/>
          </a:xfrm>
          <a:prstGeom prst="rect">
            <a:avLst/>
          </a:prstGeom>
        </p:spPr>
      </p:pic>
    </p:spTree>
    <p:extLst>
      <p:ext uri="{BB962C8B-B14F-4D97-AF65-F5344CB8AC3E}">
        <p14:creationId xmlns:p14="http://schemas.microsoft.com/office/powerpoint/2010/main" val="6211333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Make it a widget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Widget, Plugin, Template, oh my</a:t>
            </a:r>
            <a:endParaRPr lang="en-US" dirty="0"/>
          </a:p>
        </p:txBody>
      </p:sp>
      <p:sp>
        <p:nvSpPr>
          <p:cNvPr id="3" name="Content Placeholder 2"/>
          <p:cNvSpPr>
            <a:spLocks noGrp="1"/>
          </p:cNvSpPr>
          <p:nvPr>
            <p:ph idx="1"/>
          </p:nvPr>
        </p:nvSpPr>
        <p:spPr>
          <a:xfrm>
            <a:off x="914400" y="1295401"/>
            <a:ext cx="6400800" cy="4876800"/>
          </a:xfrm>
        </p:spPr>
        <p:txBody>
          <a:bodyPr/>
          <a:lstStyle/>
          <a:p>
            <a:r>
              <a:rPr lang="en-US" dirty="0"/>
              <a:t>To the user, widgets are easy-to-manage and customizable components they can </a:t>
            </a:r>
            <a:r>
              <a:rPr lang="en-US" dirty="0" smtClean="0"/>
              <a:t>add to </a:t>
            </a:r>
            <a:r>
              <a:rPr lang="en-US" dirty="0"/>
              <a:t>the sidebar</a:t>
            </a:r>
            <a:r>
              <a:rPr lang="en-US" dirty="0" smtClean="0"/>
              <a:t>.</a:t>
            </a:r>
          </a:p>
          <a:p>
            <a:r>
              <a:rPr lang="en-US" dirty="0"/>
              <a:t>To create a widget that displays a random book, we therefore only have </a:t>
            </a:r>
            <a:r>
              <a:rPr lang="en-US" dirty="0" smtClean="0"/>
              <a:t>to define </a:t>
            </a:r>
            <a:r>
              <a:rPr lang="en-US" dirty="0"/>
              <a:t>one function for displaying the content of the widget.</a:t>
            </a:r>
          </a:p>
        </p:txBody>
      </p:sp>
    </p:spTree>
    <p:extLst>
      <p:ext uri="{BB962C8B-B14F-4D97-AF65-F5344CB8AC3E}">
        <p14:creationId xmlns:p14="http://schemas.microsoft.com/office/powerpoint/2010/main" val="37786873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Make it a widget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Widget, Plugin, Template, oh my</a:t>
            </a:r>
            <a:endParaRPr lang="en-US" dirty="0"/>
          </a:p>
        </p:txBody>
      </p:sp>
      <p:pic>
        <p:nvPicPr>
          <p:cNvPr id="6" name="Content Placeholder 5" descr="Screen Shot 2014-02-17 at 1.31.16 AM.png"/>
          <p:cNvPicPr>
            <a:picLocks noGrp="1" noChangeAspect="1"/>
          </p:cNvPicPr>
          <p:nvPr>
            <p:ph idx="1"/>
          </p:nvPr>
        </p:nvPicPr>
        <p:blipFill>
          <a:blip r:embed="rId2" cstate="print">
            <a:extLst>
              <a:ext uri="{28A0092B-C50C-407E-A947-70E740481C1C}">
                <a14:useLocalDpi xmlns:a14="http://schemas.microsoft.com/office/drawing/2010/main" val="0"/>
              </a:ext>
            </a:extLst>
          </a:blip>
          <a:srcRect l="-9800" r="-9800"/>
          <a:stretch>
            <a:fillRect/>
          </a:stretch>
        </p:blipFill>
        <p:spPr/>
      </p:pic>
    </p:spTree>
    <p:extLst>
      <p:ext uri="{BB962C8B-B14F-4D97-AF65-F5344CB8AC3E}">
        <p14:creationId xmlns:p14="http://schemas.microsoft.com/office/powerpoint/2010/main" val="1485519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You’ve Learned</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Managing websites</a:t>
            </a:r>
            <a:endParaRPr lang="en-US" sz="2400" dirty="0">
              <a:solidFill>
                <a:schemeClr val="bg2"/>
              </a:solidFill>
              <a:latin typeface="Rockwell Condensed" pitchFamily="18" charset="0"/>
            </a:endParaRPr>
          </a:p>
        </p:txBody>
      </p:sp>
      <p:sp>
        <p:nvSpPr>
          <p:cNvPr id="9" name="TextBox 8"/>
          <p:cNvSpPr txBox="1"/>
          <p:nvPr/>
        </p:nvSpPr>
        <p:spPr>
          <a:xfrm>
            <a:off x="5257800" y="990600"/>
            <a:ext cx="2819400" cy="1107996"/>
          </a:xfrm>
          <a:prstGeom prst="rect">
            <a:avLst/>
          </a:prstGeom>
          <a:noFill/>
        </p:spPr>
        <p:txBody>
          <a:bodyPr wrap="square" rtlCol="0">
            <a:spAutoFit/>
          </a:bodyPr>
          <a:lstStyle/>
          <a:p>
            <a:r>
              <a:rPr lang="en-US" sz="2200" dirty="0" smtClean="0">
                <a:solidFill>
                  <a:schemeClr val="bg2"/>
                </a:solidFill>
                <a:latin typeface="Rockwell Condensed" pitchFamily="18" charset="0"/>
              </a:rPr>
              <a:t>Content Management Systems (</a:t>
            </a:r>
            <a:r>
              <a:rPr lang="en-US" sz="2200" dirty="0" smtClean="0">
                <a:solidFill>
                  <a:schemeClr val="accent5"/>
                </a:solidFill>
                <a:latin typeface="Rockwell Condensed" pitchFamily="18" charset="0"/>
              </a:rPr>
              <a:t>CMS</a:t>
            </a:r>
            <a:r>
              <a:rPr lang="en-US" sz="2200" dirty="0" smtClean="0">
                <a:solidFill>
                  <a:schemeClr val="bg2"/>
                </a:solidFill>
                <a:latin typeface="Rockwell Condensed" pitchFamily="18" charset="0"/>
              </a:rPr>
              <a:t>)</a:t>
            </a:r>
            <a:endParaRPr lang="en-US" sz="2200" dirty="0">
              <a:solidFill>
                <a:srgbClr val="FFFFFF"/>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CMS </a:t>
            </a:r>
            <a:r>
              <a:rPr lang="en-US" sz="2400" dirty="0" smtClean="0">
                <a:solidFill>
                  <a:srgbClr val="F3703A"/>
                </a:solidFill>
                <a:latin typeface="Rockwell Condensed" pitchFamily="18" charset="0"/>
              </a:rPr>
              <a:t>Components</a:t>
            </a:r>
            <a:endParaRPr lang="en-US" sz="2400" dirty="0">
              <a:solidFill>
                <a:srgbClr val="F3703A"/>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Modifying </a:t>
            </a:r>
            <a:r>
              <a:rPr lang="en-US" sz="2400" dirty="0" smtClean="0">
                <a:solidFill>
                  <a:srgbClr val="F3703A"/>
                </a:solidFill>
                <a:latin typeface="Rockwell Condensed" pitchFamily="18" charset="0"/>
              </a:rPr>
              <a:t>Themes</a:t>
            </a:r>
            <a:endParaRPr lang="en-US" sz="2400" dirty="0">
              <a:solidFill>
                <a:srgbClr val="F3703A"/>
              </a:solidFill>
              <a:latin typeface="Rockwell Condensed" pitchFamily="18" charset="0"/>
            </a:endParaRP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743199" cy="830997"/>
          </a:xfrm>
          <a:prstGeom prst="rect">
            <a:avLst/>
          </a:prstGeom>
          <a:noFill/>
        </p:spPr>
        <p:txBody>
          <a:bodyPr wrap="square" rtlCol="0">
            <a:spAutoFit/>
          </a:bodyPr>
          <a:lstStyle/>
          <a:p>
            <a:r>
              <a:rPr lang="en-US" sz="2400" dirty="0" smtClean="0">
                <a:solidFill>
                  <a:schemeClr val="bg2"/>
                </a:solidFill>
                <a:latin typeface="Rockwell Condensed" pitchFamily="18" charset="0"/>
              </a:rPr>
              <a:t>Creating a </a:t>
            </a:r>
            <a:r>
              <a:rPr lang="en-US" sz="2400" dirty="0" smtClean="0">
                <a:solidFill>
                  <a:srgbClr val="F3703A"/>
                </a:solidFill>
                <a:latin typeface="Rockwell Condensed" pitchFamily="18" charset="0"/>
              </a:rPr>
              <a:t>Custom Post Type</a:t>
            </a:r>
            <a:endParaRPr lang="en-US" sz="2400" dirty="0">
              <a:solidFill>
                <a:srgbClr val="F3703A"/>
              </a:solidFill>
              <a:latin typeface="Rockwell Condensed" pitchFamily="18" charset="0"/>
            </a:endParaRP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334000" y="2583359"/>
            <a:ext cx="2590800" cy="769441"/>
          </a:xfrm>
          <a:prstGeom prst="rect">
            <a:avLst/>
          </a:prstGeom>
          <a:noFill/>
        </p:spPr>
        <p:txBody>
          <a:bodyPr wrap="square" rtlCol="0">
            <a:spAutoFit/>
          </a:bodyPr>
          <a:lstStyle/>
          <a:p>
            <a:r>
              <a:rPr lang="en-US" sz="2200" dirty="0" smtClean="0">
                <a:solidFill>
                  <a:srgbClr val="F3703A"/>
                </a:solidFill>
                <a:latin typeface="Rockwell Condensed" pitchFamily="18" charset="0"/>
              </a:rPr>
              <a:t>WordPress</a:t>
            </a:r>
            <a:r>
              <a:rPr lang="en-US" sz="2200" dirty="0" smtClean="0">
                <a:solidFill>
                  <a:schemeClr val="bg2"/>
                </a:solidFill>
                <a:latin typeface="Rockwell Condensed" pitchFamily="18" charset="0"/>
              </a:rPr>
              <a:t> Technical Overview</a:t>
            </a:r>
            <a:endParaRPr lang="en-US" sz="22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810000"/>
            <a:ext cx="2895599" cy="1107996"/>
          </a:xfrm>
          <a:prstGeom prst="rect">
            <a:avLst/>
          </a:prstGeom>
          <a:noFill/>
        </p:spPr>
        <p:txBody>
          <a:bodyPr wrap="square" rtlCol="0">
            <a:spAutoFit/>
          </a:bodyPr>
          <a:lstStyle/>
          <a:p>
            <a:r>
              <a:rPr lang="en-US" sz="2200" dirty="0" smtClean="0">
                <a:solidFill>
                  <a:schemeClr val="bg2"/>
                </a:solidFill>
                <a:latin typeface="Rockwell Condensed" pitchFamily="18" charset="0"/>
              </a:rPr>
              <a:t>Customizing WordPress </a:t>
            </a:r>
            <a:r>
              <a:rPr lang="en-US" sz="2200" dirty="0" smtClean="0">
                <a:solidFill>
                  <a:srgbClr val="F3703A"/>
                </a:solidFill>
                <a:latin typeface="Rockwell Condensed" pitchFamily="18" charset="0"/>
              </a:rPr>
              <a:t>Templates</a:t>
            </a:r>
            <a:endParaRPr lang="en-US" sz="2200" dirty="0">
              <a:solidFill>
                <a:srgbClr val="F3703A"/>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5" name="TextBox 24"/>
          <p:cNvSpPr txBox="1"/>
          <p:nvPr/>
        </p:nvSpPr>
        <p:spPr>
          <a:xfrm>
            <a:off x="4648200" y="534269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26" name="Rounded Rectangle 25"/>
          <p:cNvSpPr/>
          <p:nvPr/>
        </p:nvSpPr>
        <p:spPr>
          <a:xfrm>
            <a:off x="4648200" y="517142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5410200" y="5334000"/>
            <a:ext cx="2743199" cy="461665"/>
          </a:xfrm>
          <a:prstGeom prst="rect">
            <a:avLst/>
          </a:prstGeom>
          <a:noFill/>
        </p:spPr>
        <p:txBody>
          <a:bodyPr wrap="square" rtlCol="0">
            <a:spAutoFit/>
          </a:bodyPr>
          <a:lstStyle/>
          <a:p>
            <a:r>
              <a:rPr lang="en-US" sz="2400" dirty="0" smtClean="0">
                <a:solidFill>
                  <a:schemeClr val="bg2"/>
                </a:solidFill>
                <a:latin typeface="Rockwell Condensed" pitchFamily="18" charset="0"/>
              </a:rPr>
              <a:t>Writing a </a:t>
            </a:r>
            <a:r>
              <a:rPr lang="en-US" sz="2400" dirty="0" smtClean="0">
                <a:solidFill>
                  <a:schemeClr val="accent5"/>
                </a:solidFill>
                <a:latin typeface="Rockwell Condensed" pitchFamily="18" charset="0"/>
              </a:rPr>
              <a:t>Plugin</a:t>
            </a:r>
            <a:endParaRPr lang="en-US" sz="2400" dirty="0">
              <a:solidFill>
                <a:schemeClr val="accent5"/>
              </a:solidFill>
              <a:latin typeface="Rockwell Condensed" pitchFamily="18" charset="0"/>
            </a:endParaRPr>
          </a:p>
        </p:txBody>
      </p:sp>
      <p:sp>
        <p:nvSpPr>
          <p:cNvPr id="29" name="TextBox 28"/>
          <p:cNvSpPr txBox="1"/>
          <p:nvPr/>
        </p:nvSpPr>
        <p:spPr>
          <a:xfrm>
            <a:off x="4724400" y="5105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8</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1918603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3069</TotalTime>
  <Words>4160</Words>
  <Application>Microsoft Office PowerPoint</Application>
  <PresentationFormat>On-screen Show (4:3)</PresentationFormat>
  <Paragraphs>460</Paragraphs>
  <Slides>99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Rockwell</vt:lpstr>
      <vt:lpstr>Rockwell Condensed</vt:lpstr>
      <vt:lpstr>Rockwell Extra Bold</vt:lpstr>
      <vt:lpstr>Wingdings</vt:lpstr>
      <vt:lpstr>Presentation</vt:lpstr>
      <vt:lpstr>Content Management Systems</vt:lpstr>
      <vt:lpstr>Objectives</vt:lpstr>
      <vt:lpstr>Managing Websites</vt:lpstr>
      <vt:lpstr>Managing Websites</vt:lpstr>
      <vt:lpstr>Managing Websites</vt:lpstr>
      <vt:lpstr>Managing Websites</vt:lpstr>
      <vt:lpstr>Content Management Systems</vt:lpstr>
      <vt:lpstr>Content Management Systems (CMS)</vt:lpstr>
      <vt:lpstr>Content Management Systems</vt:lpstr>
      <vt:lpstr>Types of CMS</vt:lpstr>
      <vt:lpstr>Types of CMS</vt:lpstr>
      <vt:lpstr>Types of CMS</vt:lpstr>
      <vt:lpstr>CMS Components</vt:lpstr>
      <vt:lpstr>CMS Components</vt:lpstr>
      <vt:lpstr>CMS Components</vt:lpstr>
      <vt:lpstr>CMS Components</vt:lpstr>
      <vt:lpstr>CMS Components</vt:lpstr>
      <vt:lpstr>CMS Components</vt:lpstr>
      <vt:lpstr>CMS Components</vt:lpstr>
      <vt:lpstr>CMS Components</vt:lpstr>
      <vt:lpstr>CMS Components</vt:lpstr>
      <vt:lpstr>WordPress Roles</vt:lpstr>
      <vt:lpstr>WordPress Roles</vt:lpstr>
      <vt:lpstr>CMS Components</vt:lpstr>
      <vt:lpstr>CMS Components</vt:lpstr>
      <vt:lpstr>CMS Components</vt:lpstr>
      <vt:lpstr>CMS Components</vt:lpstr>
      <vt:lpstr>CMS Components</vt:lpstr>
      <vt:lpstr>CMS Components</vt:lpstr>
      <vt:lpstr>WordPress Technical Overview</vt:lpstr>
      <vt:lpstr>WordPress Installation</vt:lpstr>
      <vt:lpstr>WordPress Installation</vt:lpstr>
      <vt:lpstr>File Structure</vt:lpstr>
      <vt:lpstr>Multiple Sites on 1 Installation</vt:lpstr>
      <vt:lpstr>WordPress Nomenclature</vt:lpstr>
      <vt:lpstr>WordPress Nomenclature</vt:lpstr>
      <vt:lpstr>WordPress Nomenclature</vt:lpstr>
      <vt:lpstr>WordPress Nomenclature</vt:lpstr>
      <vt:lpstr>WordPress Nomenclature</vt:lpstr>
      <vt:lpstr>WordPress Nomenclature</vt:lpstr>
      <vt:lpstr>WordPress Nomenclature</vt:lpstr>
      <vt:lpstr>WordPress Nomenclature</vt:lpstr>
      <vt:lpstr>WordPress Nomenclature</vt:lpstr>
      <vt:lpstr>WordPress Nomenclature</vt:lpstr>
      <vt:lpstr>WordPress Template Hierarchy</vt:lpstr>
      <vt:lpstr>WordPress Template Hierarchy</vt:lpstr>
      <vt:lpstr>WordPress Template Hierarchy</vt:lpstr>
      <vt:lpstr>Modifying Themes</vt:lpstr>
      <vt:lpstr>Modifying Themes</vt:lpstr>
      <vt:lpstr>Changing themes</vt:lpstr>
      <vt:lpstr>Creating a Child Theme</vt:lpstr>
      <vt:lpstr>Creating Theme Files</vt:lpstr>
      <vt:lpstr>Creating Theme Files</vt:lpstr>
      <vt:lpstr>Customizing WorPress Templates</vt:lpstr>
      <vt:lpstr>Customizing Templates</vt:lpstr>
      <vt:lpstr>The WordPress Loop</vt:lpstr>
      <vt:lpstr>The WordPress Loop</vt:lpstr>
      <vt:lpstr>The WordPress Loop</vt:lpstr>
      <vt:lpstr>Core WordPress Classes</vt:lpstr>
      <vt:lpstr>Core WordPress Classes</vt:lpstr>
      <vt:lpstr>Core WordPress Classes</vt:lpstr>
      <vt:lpstr>Core WordPress Classes</vt:lpstr>
      <vt:lpstr>Core WordPress Classes</vt:lpstr>
      <vt:lpstr>Template Tags</vt:lpstr>
      <vt:lpstr>Template Tags</vt:lpstr>
      <vt:lpstr>Template Tags</vt:lpstr>
      <vt:lpstr>Template Tags</vt:lpstr>
      <vt:lpstr>Template Tags</vt:lpstr>
      <vt:lpstr>Template Tags</vt:lpstr>
      <vt:lpstr>Creating a Page Template</vt:lpstr>
      <vt:lpstr>Creating a Page Template</vt:lpstr>
      <vt:lpstr>Creating a Page Template</vt:lpstr>
      <vt:lpstr>Creating a Page Template</vt:lpstr>
      <vt:lpstr>Creating a Page Template</vt:lpstr>
      <vt:lpstr>Creating a Page Template</vt:lpstr>
      <vt:lpstr>Creating a Custom Post Type</vt:lpstr>
      <vt:lpstr>Custom Post Type</vt:lpstr>
      <vt:lpstr>Oraganization</vt:lpstr>
      <vt:lpstr>Registering your post type</vt:lpstr>
      <vt:lpstr>Registering your post type</vt:lpstr>
      <vt:lpstr>Adding post specific fields</vt:lpstr>
      <vt:lpstr>Adding post specific fields</vt:lpstr>
      <vt:lpstr>Adding post specific fields</vt:lpstr>
      <vt:lpstr>Under the Hood</vt:lpstr>
      <vt:lpstr>Under the Hood</vt:lpstr>
      <vt:lpstr>Displaying our post type</vt:lpstr>
      <vt:lpstr>Single Post Template</vt:lpstr>
      <vt:lpstr>Archive Page Template</vt:lpstr>
      <vt:lpstr>Tweaking result sets</vt:lpstr>
      <vt:lpstr>Writing a Plugin</vt:lpstr>
      <vt:lpstr>Writing a Plugin</vt:lpstr>
      <vt:lpstr>Writing a Plugin</vt:lpstr>
      <vt:lpstr>Hooks, Actions and Filters</vt:lpstr>
      <vt:lpstr>Reuse some code from before</vt:lpstr>
      <vt:lpstr>Activate Your Plugin</vt:lpstr>
      <vt:lpstr>Output of the Plugin</vt:lpstr>
      <vt:lpstr>Make it a widget</vt:lpstr>
      <vt:lpstr>Make it a widget</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Ricardo Hoar</dc:creator>
  <cp:lastModifiedBy>yang</cp:lastModifiedBy>
  <cp:revision>1001</cp:revision>
  <dcterms:created xsi:type="dcterms:W3CDTF">2012-11-14T17:20:48Z</dcterms:created>
  <dcterms:modified xsi:type="dcterms:W3CDTF">2016-05-04T14:46:57Z</dcterms:modified>
</cp:coreProperties>
</file>